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639" r:id="rId4"/>
    <p:sldId id="258" r:id="rId5"/>
    <p:sldId id="259" r:id="rId6"/>
    <p:sldId id="260" r:id="rId7"/>
    <p:sldId id="261" r:id="rId8"/>
    <p:sldId id="262" r:id="rId9"/>
    <p:sldId id="263" r:id="rId10"/>
    <p:sldId id="269" r:id="rId11"/>
    <p:sldId id="264" r:id="rId12"/>
    <p:sldId id="265" r:id="rId13"/>
    <p:sldId id="266" r:id="rId14"/>
    <p:sldId id="267" r:id="rId15"/>
    <p:sldId id="268" r:id="rId16"/>
    <p:sldId id="270" r:id="rId17"/>
    <p:sldId id="640" r:id="rId18"/>
    <p:sldId id="271" r:id="rId19"/>
    <p:sldId id="272" r:id="rId20"/>
    <p:sldId id="641" r:id="rId21"/>
    <p:sldId id="273" r:id="rId22"/>
    <p:sldId id="642" r:id="rId23"/>
    <p:sldId id="274" r:id="rId24"/>
    <p:sldId id="275"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9A1D86-D985-EFEC-3C3A-4978F6BC8BFE}" name="SPANISH" initials="Sp" userId="SPANIS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a SEN" initials="RS" lastIdx="13" clrIdx="0">
    <p:extLst>
      <p:ext uri="{19B8F6BF-5375-455C-9EA6-DF929625EA0E}">
        <p15:presenceInfo xmlns:p15="http://schemas.microsoft.com/office/powerpoint/2012/main" userId="S::ria.sen@wfp.org::572759fa-0607-47da-95e3-f88c9b67015b" providerId="AD"/>
      </p:ext>
    </p:extLst>
  </p:cmAuthor>
  <p:cmAuthor id="2" name="Lian, Jiaman" initials="LJ" lastIdx="10" clrIdx="1">
    <p:extLst>
      <p:ext uri="{19B8F6BF-5375-455C-9EA6-DF929625EA0E}">
        <p15:presenceInfo xmlns:p15="http://schemas.microsoft.com/office/powerpoint/2012/main" userId="S::jiaman.lian@itu.int::467d854f-452f-4365-86c3-302755c68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76D"/>
    <a:srgbClr val="8F99C3"/>
    <a:srgbClr val="B3A2A1"/>
    <a:srgbClr val="E3E9F9"/>
    <a:srgbClr val="F7EDED"/>
    <a:srgbClr val="D0E4E5"/>
    <a:srgbClr val="EADDDC"/>
    <a:srgbClr val="DBDEEC"/>
    <a:srgbClr val="3CA2A3"/>
    <a:srgbClr val="477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71831" autoAdjust="0"/>
  </p:normalViewPr>
  <p:slideViewPr>
    <p:cSldViewPr snapToGrid="0" snapToObjects="1">
      <p:cViewPr varScale="1">
        <p:scale>
          <a:sx n="23" d="100"/>
          <a:sy n="23" d="100"/>
        </p:scale>
        <p:origin x="86" y="360"/>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065188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es-XL" dirty="0"/>
          </a:p>
        </p:txBody>
      </p:sp>
    </p:spTree>
    <p:extLst>
      <p:ext uri="{BB962C8B-B14F-4D97-AF65-F5344CB8AC3E}">
        <p14:creationId xmlns:p14="http://schemas.microsoft.com/office/powerpoint/2010/main" val="408837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t"/>
            <a:r>
              <a:rPr lang="es-ES" altLang="zh-CN" b="1" dirty="0"/>
              <a:t>La firma de un tratado no significa que se haya ratificado este y que se pueda aplicar en el Estado</a:t>
            </a:r>
            <a:r>
              <a:rPr lang="en-US" altLang="zh-CN" b="1" dirty="0"/>
              <a:t>.</a:t>
            </a:r>
            <a:r>
              <a:rPr lang="zh-CN" altLang="en-US" b="1" dirty="0"/>
              <a:t> </a:t>
            </a:r>
            <a:r>
              <a:rPr lang="es-ES" dirty="0"/>
              <a:t>Al firmar un tratado, un Estado manifiesta su intención de cumplir con lo dispuesto en el este. Sin embargo, esta declaración de intenciones no es en sí vinculante. Una vez firmado el tratado, cada Estado lo llevará a su legislación según sus propios procedimientos nacionales. Por ejemplo, en algunos países se requiere la aprobación parlamentaria. Una vez que se haya concedido la aprobación con arreglo a los procedimientos internos de un Estado, este notificará a las demás partes su consentimiento en obligarse por el tratado. Esto se denomina ratificación. Después, el tratado será oficialmente vinculante.</a:t>
            </a:r>
          </a:p>
          <a:p>
            <a:pPr fontAlgn="t"/>
            <a:endParaRPr lang="en-US" altLang="zh-CN" dirty="0"/>
          </a:p>
          <a:p>
            <a:endParaRPr lang="x-es-XL" dirty="0"/>
          </a:p>
          <a:p>
            <a:r>
              <a:rPr lang="en-US" altLang="zh-CN" dirty="0" err="1"/>
              <a:t>Referencia</a:t>
            </a:r>
            <a:r>
              <a:rPr lang="en-US" altLang="zh-CN" dirty="0"/>
              <a:t>:</a:t>
            </a:r>
            <a:r>
              <a:rPr lang="zh-CN" altLang="en-US" dirty="0"/>
              <a:t> </a:t>
            </a:r>
            <a:r>
              <a:rPr lang="en-US" altLang="zh-CN" dirty="0"/>
              <a:t>https://treaties.un.org/pages/ViewDetails.aspx?src=TREATY&amp;mtdsg_no=XXV-4&amp;chapter=25&amp;clang=_en</a:t>
            </a:r>
          </a:p>
          <a:p>
            <a:endParaRPr lang="en-US" altLang="zh-CN" dirty="0"/>
          </a:p>
          <a:p>
            <a:endParaRPr lang="x-es-XL" dirty="0"/>
          </a:p>
        </p:txBody>
      </p:sp>
    </p:spTree>
    <p:extLst>
      <p:ext uri="{BB962C8B-B14F-4D97-AF65-F5344CB8AC3E}">
        <p14:creationId xmlns:p14="http://schemas.microsoft.com/office/powerpoint/2010/main" val="277961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es-ES" altLang="zh-CN" dirty="0"/>
              <a:t>Para ratificar el tratado, es necesario firmarlo si el Estado expresa su consentimiento a obligarse 1) mediante firma definitiva o 2) mediante firma sujeta a ratificación, aceptación o aprobación, seguida del depósito de un instrumento de ratificación, aceptación o aprobación. Pueden firmar el convenio un Jefe de Estado/Gobierno, un Ministro de Exteriores y un funcionario designado con poder </a:t>
            </a:r>
            <a:r>
              <a:rPr lang="es-ES" altLang="zh-CN" dirty="0" smtClean="0"/>
              <a:t>de </a:t>
            </a:r>
            <a:r>
              <a:rPr lang="es-ES" altLang="zh-CN" dirty="0"/>
              <a:t>representación.</a:t>
            </a:r>
          </a:p>
          <a:p>
            <a:pPr marL="0" marR="0" lvl="0" indent="0" algn="just" defTabSz="457200" eaLnBrk="1" fontAlgn="auto" latinLnBrk="0" hangingPunct="1">
              <a:lnSpc>
                <a:spcPct val="117999"/>
              </a:lnSpc>
              <a:spcBef>
                <a:spcPts val="0"/>
              </a:spcBef>
              <a:spcAft>
                <a:spcPts val="0"/>
              </a:spcAft>
              <a:buClrTx/>
              <a:buSzTx/>
              <a:buFontTx/>
              <a:buNone/>
              <a:tabLst/>
              <a:defRPr/>
            </a:pPr>
            <a:endParaRPr lang="en-US" dirty="0"/>
          </a:p>
          <a:p>
            <a:pPr marL="0" marR="0" lvl="0" indent="0" algn="just" defTabSz="457200" eaLnBrk="1" fontAlgn="auto" latinLnBrk="0" hangingPunct="1">
              <a:lnSpc>
                <a:spcPct val="117999"/>
              </a:lnSpc>
              <a:spcBef>
                <a:spcPts val="0"/>
              </a:spcBef>
              <a:spcAft>
                <a:spcPts val="0"/>
              </a:spcAft>
              <a:buClrTx/>
              <a:buSzTx/>
              <a:buFontTx/>
              <a:buNone/>
              <a:tabLst/>
              <a:defRPr/>
            </a:pPr>
            <a:endParaRPr lang="en-US" dirty="0"/>
          </a:p>
          <a:p>
            <a:endParaRPr lang="x-es-XL" dirty="0"/>
          </a:p>
        </p:txBody>
      </p:sp>
    </p:spTree>
    <p:extLst>
      <p:ext uri="{BB962C8B-B14F-4D97-AF65-F5344CB8AC3E}">
        <p14:creationId xmlns:p14="http://schemas.microsoft.com/office/powerpoint/2010/main" val="95249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s-ES" altLang="zh-CN" sz="2000" b="0" i="0" u="none" strike="noStrike" dirty="0">
                <a:solidFill>
                  <a:schemeClr val="tx1">
                    <a:lumMod val="75000"/>
                  </a:schemeClr>
                </a:solidFill>
                <a:effectLst/>
                <a:latin typeface="Avenir Book"/>
                <a:ea typeface="+mn-ea"/>
                <a:cs typeface="+mn-cs"/>
                <a:sym typeface="Helvetica Neue"/>
              </a:rPr>
              <a:t>Tras el proceso de ratificación interno de las partes contratantes del Convenio de Tampere, los instrumentos escritos que proporcionen pruebas formales del consentimiento a obligarse, así como las reservas y declaraciones, pasarán a manos de un depositario. La diapositiva muestra un ejemplo de instrumento de plenos poderes.</a:t>
            </a:r>
            <a:endParaRPr lang="en-US" altLang="zh-CN" sz="2000" b="0" i="0" u="none" strike="noStrike" dirty="0">
              <a:solidFill>
                <a:schemeClr val="tx1">
                  <a:lumMod val="75000"/>
                </a:schemeClr>
              </a:solidFill>
              <a:effectLst/>
              <a:latin typeface="Avenir Book"/>
              <a:ea typeface="+mn-ea"/>
              <a:cs typeface="+mn-cs"/>
              <a:sym typeface="Helvetica Neue"/>
            </a:endParaRPr>
          </a:p>
          <a:p>
            <a:pPr marL="0" marR="0" lvl="0" indent="0" algn="l" defTabSz="457200" eaLnBrk="1" fontAlgn="auto" latinLnBrk="0" hangingPunct="1">
              <a:lnSpc>
                <a:spcPct val="117999"/>
              </a:lnSpc>
              <a:spcBef>
                <a:spcPts val="0"/>
              </a:spcBef>
              <a:spcAft>
                <a:spcPts val="0"/>
              </a:spcAft>
              <a:buClrTx/>
              <a:buSzTx/>
              <a:buFontTx/>
              <a:buNone/>
              <a:tabLst/>
              <a:defRPr/>
            </a:pPr>
            <a:endParaRPr lang="en-US" sz="2200" b="0" i="0" u="none" strike="noStrike" dirty="0">
              <a:effectLst/>
              <a:latin typeface="+mn-lt"/>
              <a:ea typeface="+mn-ea"/>
              <a:cs typeface="+mn-cs"/>
              <a:sym typeface="Helvetica Neue"/>
            </a:endParaRPr>
          </a:p>
          <a:p>
            <a:pPr marL="0" marR="0" lvl="0" indent="0" algn="l" defTabSz="457200" eaLnBrk="1" fontAlgn="auto" latinLnBrk="0" hangingPunct="1">
              <a:lnSpc>
                <a:spcPct val="117999"/>
              </a:lnSpc>
              <a:spcBef>
                <a:spcPts val="0"/>
              </a:spcBef>
              <a:spcAft>
                <a:spcPts val="0"/>
              </a:spcAft>
              <a:buClrTx/>
              <a:buSzTx/>
              <a:buFontTx/>
              <a:buNone/>
              <a:tabLst/>
              <a:defRPr/>
            </a:pPr>
            <a:r>
              <a:rPr lang="es-ES" sz="2200" b="0" i="0" u="none" strike="noStrike" dirty="0">
                <a:effectLst/>
                <a:latin typeface="+mn-lt"/>
                <a:ea typeface="+mn-ea"/>
                <a:cs typeface="+mn-cs"/>
                <a:sym typeface="Helvetica Neue"/>
              </a:rPr>
              <a:t>En los tratados multilaterales se suele designar una organización internacional o el Secretario General de las Naciones Unidas como depositarios. En el caso del Convenio de </a:t>
            </a:r>
            <a:r>
              <a:rPr lang="es-ES" sz="2200" b="0" i="0" u="none" strike="noStrike" dirty="0" err="1">
                <a:effectLst/>
                <a:latin typeface="+mn-lt"/>
                <a:ea typeface="+mn-ea"/>
                <a:cs typeface="+mn-cs"/>
                <a:sym typeface="Helvetica Neue"/>
              </a:rPr>
              <a:t>Tampere</a:t>
            </a:r>
            <a:r>
              <a:rPr lang="es-ES" sz="2200" b="0" i="0" u="none" strike="noStrike" dirty="0">
                <a:effectLst/>
                <a:latin typeface="+mn-lt"/>
                <a:ea typeface="+mn-ea"/>
                <a:cs typeface="+mn-cs"/>
                <a:sym typeface="Helvetica Neue"/>
              </a:rPr>
              <a:t>, el Secretario General de las Naciones Unidas actúa como depositario.</a:t>
            </a:r>
            <a:endParaRPr lang="en-US" altLang="zh-CN" sz="2400" dirty="0">
              <a:solidFill>
                <a:schemeClr val="tx1">
                  <a:lumMod val="75000"/>
                </a:schemeClr>
              </a:solidFill>
              <a:latin typeface="Avenir Book"/>
            </a:endParaRPr>
          </a:p>
          <a:p>
            <a:pPr marL="0" marR="0" lvl="0" indent="0" algn="l" defTabSz="457200" eaLnBrk="1" fontAlgn="auto" latinLnBrk="0" hangingPunct="1">
              <a:lnSpc>
                <a:spcPct val="117999"/>
              </a:lnSpc>
              <a:spcBef>
                <a:spcPts val="0"/>
              </a:spcBef>
              <a:spcAft>
                <a:spcPts val="0"/>
              </a:spcAft>
              <a:buClrTx/>
              <a:buSzTx/>
              <a:buFontTx/>
              <a:buNone/>
              <a:tabLst/>
              <a:defRPr/>
            </a:pPr>
            <a:endParaRPr lang="en-US" sz="2400" b="0" i="0" u="none" strike="noStrike" dirty="0">
              <a:solidFill>
                <a:schemeClr val="tx1">
                  <a:lumMod val="75000"/>
                </a:schemeClr>
              </a:solidFill>
              <a:effectLst/>
              <a:latin typeface="Avenir Book"/>
              <a:ea typeface="+mn-ea"/>
              <a:cs typeface="+mn-cs"/>
              <a:sym typeface="Helvetica Neue"/>
            </a:endParaRPr>
          </a:p>
          <a:p>
            <a:pPr marL="0" marR="0" lvl="0" indent="0" algn="l" defTabSz="457200" eaLnBrk="1" fontAlgn="auto" latinLnBrk="0" hangingPunct="1">
              <a:lnSpc>
                <a:spcPct val="117999"/>
              </a:lnSpc>
              <a:spcBef>
                <a:spcPts val="0"/>
              </a:spcBef>
              <a:spcAft>
                <a:spcPts val="0"/>
              </a:spcAft>
              <a:buClrTx/>
              <a:buSzTx/>
              <a:buFontTx/>
              <a:buNone/>
              <a:tabLst/>
              <a:defRPr/>
            </a:pPr>
            <a:r>
              <a:rPr lang="es-ES" sz="2200" b="0" i="0" u="none" strike="noStrike" dirty="0">
                <a:effectLst/>
                <a:latin typeface="+mn-lt"/>
                <a:ea typeface="+mn-ea"/>
                <a:cs typeface="+mn-cs"/>
                <a:sym typeface="Helvetica Neue"/>
              </a:rPr>
              <a:t>El depositario debe aceptar todas las notificaciones y documentos relacionados con el tratado, examinar si se cumplen todos los requisitos formales, depositarlos, registrar el tratado y notificar todos los actos pertinentes a las partes interesadas.</a:t>
            </a:r>
            <a:endParaRPr lang="en-US" sz="2200" b="0" i="0" u="none" strike="noStrike" dirty="0">
              <a:effectLst/>
              <a:latin typeface="+mn-lt"/>
              <a:ea typeface="+mn-ea"/>
              <a:cs typeface="+mn-cs"/>
              <a:sym typeface="Helvetica Neue"/>
            </a:endParaRPr>
          </a:p>
          <a:p>
            <a:endParaRPr lang="en-US" sz="2200" dirty="0">
              <a:effectLst/>
              <a:latin typeface="+mn-lt"/>
              <a:ea typeface="+mn-ea"/>
              <a:cs typeface="+mn-cs"/>
              <a:sym typeface="Helvetica Neue"/>
            </a:endParaRPr>
          </a:p>
          <a:p>
            <a:r>
              <a:rPr lang="es-ES" sz="2200" dirty="0">
                <a:effectLst/>
                <a:latin typeface="+mn-lt"/>
                <a:ea typeface="+mn-ea"/>
                <a:cs typeface="+mn-cs"/>
                <a:sym typeface="Helvetica Neue"/>
              </a:rPr>
              <a:t>El convenio entrará en vigor treinta (30) días después del depósito de los instrumentos de ratificación, aceptación, aprobación o adhesión o de la firma definitiva por treinta (30) Estados.</a:t>
            </a:r>
            <a:endParaRPr lang="en-US" dirty="0"/>
          </a:p>
          <a:p>
            <a:endParaRPr lang="x-es-XL" dirty="0"/>
          </a:p>
        </p:txBody>
      </p:sp>
    </p:spTree>
    <p:extLst>
      <p:ext uri="{BB962C8B-B14F-4D97-AF65-F5344CB8AC3E}">
        <p14:creationId xmlns:p14="http://schemas.microsoft.com/office/powerpoint/2010/main" val="363783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s-ES" sz="2200" dirty="0">
                <a:effectLst/>
                <a:latin typeface="+mn-lt"/>
                <a:ea typeface="+mn-ea"/>
                <a:cs typeface="+mn-cs"/>
                <a:sym typeface="Helvetica Neue"/>
              </a:rPr>
              <a:t>Al firmar definitivamente, ratificar o adherirse al presente Convenio o a una modificación del mismo, los Estados Partes podrán formular reservas. [Ref. 12, Artículo 14, 1.]  </a:t>
            </a:r>
          </a:p>
          <a:p>
            <a:pPr marL="0" marR="0" lvl="0" indent="0" defTabSz="457200" eaLnBrk="1" fontAlgn="auto" latinLnBrk="0" hangingPunct="1">
              <a:lnSpc>
                <a:spcPct val="117999"/>
              </a:lnSpc>
              <a:spcBef>
                <a:spcPts val="0"/>
              </a:spcBef>
              <a:spcAft>
                <a:spcPts val="0"/>
              </a:spcAft>
              <a:buClrTx/>
              <a:buSzTx/>
              <a:buFontTx/>
              <a:buNone/>
              <a:tabLst/>
              <a:defRPr/>
            </a:pPr>
            <a:r>
              <a:rPr lang="es-ES" sz="2200" dirty="0">
                <a:effectLst/>
                <a:latin typeface="+mn-lt"/>
                <a:ea typeface="+mn-ea"/>
                <a:cs typeface="+mn-cs"/>
                <a:sym typeface="Helvetica Neue"/>
              </a:rPr>
              <a:t>Una reserva es una declaración en el sentido de que el Estado se reserva el derecho a no acatar ciertas disposiciones del tratado.</a:t>
            </a: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err="1" smtClean="0">
                <a:effectLst/>
                <a:latin typeface="+mn-lt"/>
                <a:ea typeface="+mn-ea"/>
                <a:cs typeface="+mn-cs"/>
                <a:sym typeface="Helvetica Neue"/>
              </a:rPr>
              <a:t>Referencia</a:t>
            </a:r>
            <a:r>
              <a:rPr lang="en-US" sz="2200" b="1" dirty="0" smtClean="0">
                <a:effectLst/>
                <a:latin typeface="+mn-lt"/>
                <a:ea typeface="+mn-ea"/>
                <a:cs typeface="+mn-cs"/>
                <a:sym typeface="Helvetica Neue"/>
              </a:rPr>
              <a:t>:</a:t>
            </a:r>
            <a:endParaRPr lang="en-US" b="1" dirty="0"/>
          </a:p>
          <a:p>
            <a:endParaRPr lang="x-es-XL" dirty="0"/>
          </a:p>
          <a:p>
            <a:r>
              <a:rPr lang="en-US" altLang="zh-CN" sz="2200" dirty="0" err="1">
                <a:effectLst/>
                <a:latin typeface="+mn-lt"/>
                <a:ea typeface="+mn-ea"/>
                <a:cs typeface="+mn-cs"/>
                <a:sym typeface="Helvetica Neue"/>
              </a:rPr>
              <a:t>Párrafo</a:t>
            </a:r>
            <a:r>
              <a:rPr lang="en-US" altLang="zh-CN" sz="2200" dirty="0">
                <a:effectLst/>
                <a:latin typeface="+mn-lt"/>
                <a:ea typeface="+mn-ea"/>
                <a:cs typeface="+mn-cs"/>
                <a:sym typeface="Helvetica Neue"/>
              </a:rPr>
              <a:t> 6 del </a:t>
            </a:r>
            <a:r>
              <a:rPr lang="en-US" altLang="zh-CN" sz="2200" dirty="0" err="1">
                <a:effectLst/>
                <a:latin typeface="+mn-lt"/>
                <a:ea typeface="+mn-ea"/>
                <a:cs typeface="+mn-cs"/>
                <a:sym typeface="Helvetica Neue"/>
              </a:rPr>
              <a:t>artículo</a:t>
            </a:r>
            <a:r>
              <a:rPr lang="en-US" altLang="zh-CN" sz="2200" dirty="0">
                <a:effectLst/>
                <a:latin typeface="+mn-lt"/>
                <a:ea typeface="+mn-ea"/>
                <a:cs typeface="+mn-cs"/>
                <a:sym typeface="Helvetica Neue"/>
              </a:rPr>
              <a:t> 11 del</a:t>
            </a:r>
            <a:r>
              <a:rPr lang="en-US" altLang="zh-CN" sz="2200" baseline="0" dirty="0">
                <a:effectLst/>
                <a:latin typeface="+mn-lt"/>
                <a:ea typeface="+mn-ea"/>
                <a:cs typeface="+mn-cs"/>
                <a:sym typeface="Helvetica Neue"/>
              </a:rPr>
              <a:t> </a:t>
            </a:r>
            <a:r>
              <a:rPr lang="en-US" altLang="zh-CN" sz="2200" baseline="0" dirty="0" err="1">
                <a:effectLst/>
                <a:latin typeface="+mn-lt"/>
                <a:ea typeface="+mn-ea"/>
                <a:cs typeface="+mn-cs"/>
                <a:sym typeface="Helvetica Neue"/>
              </a:rPr>
              <a:t>Convenio</a:t>
            </a:r>
            <a:r>
              <a:rPr lang="en-US" altLang="zh-CN" sz="2200" baseline="0" dirty="0">
                <a:effectLst/>
                <a:latin typeface="+mn-lt"/>
                <a:ea typeface="+mn-ea"/>
                <a:cs typeface="+mn-cs"/>
                <a:sym typeface="Helvetica Neue"/>
              </a:rPr>
              <a:t> de </a:t>
            </a:r>
            <a:r>
              <a:rPr lang="en-US" altLang="zh-CN" sz="2200" dirty="0">
                <a:effectLst/>
                <a:latin typeface="+mn-lt"/>
                <a:ea typeface="+mn-ea"/>
                <a:cs typeface="+mn-cs"/>
                <a:sym typeface="Helvetica Neue"/>
              </a:rPr>
              <a:t>Tampere:</a:t>
            </a:r>
            <a:r>
              <a:rPr lang="zh-CN" altLang="en-US" sz="2200" dirty="0">
                <a:effectLst/>
                <a:latin typeface="+mn-lt"/>
                <a:ea typeface="+mn-ea"/>
                <a:cs typeface="+mn-cs"/>
                <a:sym typeface="Helvetica Neue"/>
              </a:rPr>
              <a:t> </a:t>
            </a:r>
            <a:endParaRPr lang="en-US" altLang="zh-CN" sz="2200" dirty="0">
              <a:effectLst/>
              <a:latin typeface="+mn-lt"/>
              <a:ea typeface="+mn-ea"/>
              <a:cs typeface="+mn-cs"/>
              <a:sym typeface="Helvetica Neue"/>
            </a:endParaRPr>
          </a:p>
          <a:p>
            <a:r>
              <a:rPr lang="es-ES" dirty="0"/>
              <a:t>En caso de que ninguno de los Estados Partes en la controversia solicite los buenos oficios de otro Estado Parte, u otro Estado, entidad no estatal u organización intergubernamental o si los buenos oficios no facilitan la solución de la controversia dentro de los seis (6) meses siguientes a la fecha en que se solicitaron los buenos oficios, cualquiera de los Estados Partes en la controversia podrá: </a:t>
            </a:r>
          </a:p>
          <a:p>
            <a:pPr marL="457200" indent="-457200">
              <a:buAutoNum type="alphaLcParenR"/>
            </a:pPr>
            <a:r>
              <a:rPr lang="es-ES" dirty="0"/>
              <a:t>pedir que ésta se someta a arbitraje obligatorio; o</a:t>
            </a:r>
          </a:p>
          <a:p>
            <a:pPr marL="457200" indent="-457200">
              <a:buAutoNum type="alphaLcParenR"/>
            </a:pPr>
            <a:r>
              <a:rPr lang="es-ES" dirty="0"/>
              <a:t>someterla a la decisión de la Corte Internacional de Justicia, siempre y cuando los Estados Partes en la controversia hayan aceptado en el momento de la firma o ratificación del presente Convenio o de la adhesión al mismo o en cualquier momento posterior la jurisdicción de la Corte respecto de esa controversia. </a:t>
            </a:r>
            <a:endParaRPr lang="en-US" sz="2200" dirty="0">
              <a:effectLst/>
              <a:latin typeface="+mn-lt"/>
              <a:ea typeface="+mn-ea"/>
              <a:cs typeface="+mn-cs"/>
              <a:sym typeface="Helvetica Neue"/>
            </a:endParaRPr>
          </a:p>
          <a:p>
            <a:pPr marL="457200" indent="-457200">
              <a:buAutoNum type="alphaLcParenR"/>
            </a:pPr>
            <a:endParaRPr lang="x-es-XL" dirty="0"/>
          </a:p>
          <a:p>
            <a:r>
              <a:rPr lang="en-US" altLang="zh-CN" dirty="0" err="1"/>
              <a:t>Artículo</a:t>
            </a:r>
            <a:r>
              <a:rPr lang="en-US" altLang="zh-CN" dirty="0"/>
              <a:t> 14:</a:t>
            </a:r>
            <a:r>
              <a:rPr lang="zh-CN" altLang="en-US" dirty="0"/>
              <a:t> </a:t>
            </a:r>
            <a:endParaRPr lang="x-es-XL" altLang="zh-CN" dirty="0"/>
          </a:p>
          <a:p>
            <a:pPr marL="0" indent="0" algn="l">
              <a:spcAft>
                <a:spcPts val="1200"/>
              </a:spcAft>
              <a:buFont typeface="Arial" panose="020B0604020202020204" pitchFamily="34" charset="0"/>
              <a:buNone/>
            </a:pPr>
            <a:r>
              <a:rPr lang="en-US" sz="2200" dirty="0">
                <a:effectLst/>
                <a:latin typeface="+mn-lt"/>
                <a:ea typeface="+mn-ea"/>
                <a:cs typeface="+mn-cs"/>
                <a:sym typeface="Helvetica Neue"/>
              </a:rPr>
              <a:t>1. </a:t>
            </a:r>
            <a:r>
              <a:rPr lang="es-ES" sz="2400" dirty="0">
                <a:solidFill>
                  <a:srgbClr val="222222"/>
                </a:solidFill>
                <a:latin typeface="Avenir Book"/>
              </a:rPr>
              <a:t>Al firmar definitivamente, ratificar o adherirse al presente Convenio o a una modificación del mismo, los Estados Partes podrán formular reservas. </a:t>
            </a:r>
          </a:p>
          <a:p>
            <a:r>
              <a:rPr lang="en-US" sz="2200" dirty="0">
                <a:effectLst/>
                <a:latin typeface="+mn-lt"/>
                <a:ea typeface="+mn-ea"/>
                <a:cs typeface="+mn-cs"/>
                <a:sym typeface="Helvetica Neue"/>
              </a:rPr>
              <a:t>2. </a:t>
            </a:r>
            <a:r>
              <a:rPr lang="es-ES" dirty="0"/>
              <a:t>Un Estado Parte podrá retirar en todo momento las reservas que haya formulado mediante notificación escrita al depositario. El retiro de una reserva </a:t>
            </a:r>
            <a:r>
              <a:rPr lang="es-ES" dirty="0" smtClean="0"/>
              <a:t>surtir </a:t>
            </a:r>
            <a:r>
              <a:rPr lang="es-ES" dirty="0"/>
              <a:t>efecto en el momento de su ratificación al depositario. </a:t>
            </a:r>
            <a:endParaRPr lang="en-US" dirty="0"/>
          </a:p>
          <a:p>
            <a:endParaRPr lang="x-es-XL" dirty="0"/>
          </a:p>
        </p:txBody>
      </p:sp>
    </p:spTree>
    <p:extLst>
      <p:ext uri="{BB962C8B-B14F-4D97-AF65-F5344CB8AC3E}">
        <p14:creationId xmlns:p14="http://schemas.microsoft.com/office/powerpoint/2010/main" val="418327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es-XL" dirty="0"/>
          </a:p>
        </p:txBody>
      </p:sp>
    </p:spTree>
    <p:extLst>
      <p:ext uri="{BB962C8B-B14F-4D97-AF65-F5344CB8AC3E}">
        <p14:creationId xmlns:p14="http://schemas.microsoft.com/office/powerpoint/2010/main" val="110718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0514" indent="-610514"/>
            <a:r>
              <a:rPr lang="es-ES" altLang="zh-CN" dirty="0"/>
              <a:t>Dificultades para los países en relación a la firma, ratificación y aplicación de convenios.</a:t>
            </a:r>
            <a:endParaRPr lang="en-US" altLang="zh-CN" dirty="0"/>
          </a:p>
          <a:p>
            <a:pPr marL="610514" indent="-610514"/>
            <a:endParaRPr lang="en-US" dirty="0"/>
          </a:p>
          <a:p>
            <a:pPr marL="610514" indent="-610514"/>
            <a:r>
              <a:rPr lang="es-ES" dirty="0"/>
              <a:t>Falta de concienciación: informar a partes interesadas y a organismos nacionales sobre la legislación y garantizar su aplicación</a:t>
            </a:r>
            <a:endParaRPr lang="en-US" dirty="0"/>
          </a:p>
          <a:p>
            <a:pPr marL="610514" indent="-610514"/>
            <a:r>
              <a:rPr lang="es-ES" dirty="0"/>
              <a:t>Falta de proceso de activación: cuándo tiene que activarse el Convenio de </a:t>
            </a:r>
            <a:r>
              <a:rPr lang="es-ES" dirty="0" err="1"/>
              <a:t>Tampere</a:t>
            </a:r>
            <a:r>
              <a:rPr lang="es-ES" dirty="0"/>
              <a:t> en caso de catástrofe.</a:t>
            </a:r>
            <a:endParaRPr lang="en-US" dirty="0"/>
          </a:p>
          <a:p>
            <a:endParaRPr lang="en-US" dirty="0"/>
          </a:p>
          <a:p>
            <a:endParaRPr lang="x-es-XL" dirty="0"/>
          </a:p>
        </p:txBody>
      </p:sp>
    </p:spTree>
    <p:extLst>
      <p:ext uri="{BB962C8B-B14F-4D97-AF65-F5344CB8AC3E}">
        <p14:creationId xmlns:p14="http://schemas.microsoft.com/office/powerpoint/2010/main" val="20001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altLang="zh-CN" dirty="0"/>
              <a:t>Además del Convenio de </a:t>
            </a:r>
            <a:r>
              <a:rPr lang="es-ES" altLang="zh-CN" dirty="0" err="1"/>
              <a:t>Tampere</a:t>
            </a:r>
            <a:r>
              <a:rPr lang="es-ES" altLang="zh-CN" dirty="0"/>
              <a:t>, hay más obstáculos en el transporte y la distribución de equipos:</a:t>
            </a:r>
            <a:endParaRPr lang="en-US" altLang="zh-CN" dirty="0"/>
          </a:p>
          <a:p>
            <a:endParaRPr lang="en-US" dirty="0"/>
          </a:p>
          <a:p>
            <a:r>
              <a:rPr lang="es-ES" altLang="zh-CN" dirty="0"/>
              <a:t>Protocolos de transporte relacionados con baterías de litio: una serie de agencias de transporte tienen también diversas perspectivas sobre el transporte; algunas indican que si el equipo viene en paquetes de dos baterías, es posible transportarlas. Otras son totalmente reticentes, a menos que el transporte se realice como parte de un envío especial. Tampoco está claro cuáles son los protocolos que han adoptado cuando se trata de una crisis de emergencia o humanitaria.</a:t>
            </a:r>
            <a:r>
              <a:rPr lang="en-US" dirty="0"/>
              <a:t/>
            </a:r>
            <a:br>
              <a:rPr lang="en-US" dirty="0"/>
            </a:br>
            <a:endParaRPr lang="en-US" dirty="0"/>
          </a:p>
          <a:p>
            <a:r>
              <a:rPr lang="es-ES" sz="2200" dirty="0">
                <a:effectLst/>
                <a:latin typeface="+mn-lt"/>
                <a:ea typeface="+mn-ea"/>
                <a:cs typeface="+mn-cs"/>
                <a:sym typeface="Helvetica Neue"/>
              </a:rPr>
              <a:t>Es necesario que exista una comprensión clara entre la IATA y los homólogos regionales, las líneas aéreas, las agencias de viaje, los agencias de transporte, las aduanas, las autoridades reguladoras, los equipos de respuesta rápida, los equipos de búsqueda y salvamento, la Oficina Nacional de Normalización, los equipos de respuesta humanitaria regional e internacional y los equipos de respuesta humanitaria nacional, sobre los protocolos claramente definidos y comprendidos para el transporte de baterías de litio en respuesta a catástrofes.</a:t>
            </a:r>
            <a:endParaRPr lang="en-US" sz="2200" dirty="0">
              <a:effectLst/>
              <a:latin typeface="+mn-lt"/>
              <a:ea typeface="+mn-ea"/>
              <a:cs typeface="+mn-cs"/>
              <a:sym typeface="Helvetica Neue"/>
            </a:endParaRPr>
          </a:p>
          <a:p>
            <a:endParaRPr lang="en-US" sz="220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428590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altLang="zh-CN" dirty="0"/>
              <a:t>49 países han firmado y ratificado el Convenio de </a:t>
            </a:r>
            <a:r>
              <a:rPr lang="es-ES" altLang="zh-CN" dirty="0" err="1"/>
              <a:t>Tampere</a:t>
            </a:r>
            <a:r>
              <a:rPr lang="es-ES" altLang="zh-CN" dirty="0"/>
              <a:t> y pueden pasar a la fase de aplicación del mismo.</a:t>
            </a:r>
            <a:endParaRPr lang="en-US" altLang="zh-CN"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Como se ha dicho anteriormente, la aplicación del Convenio de </a:t>
            </a:r>
            <a:r>
              <a:rPr lang="es-ES" dirty="0" err="1"/>
              <a:t>Tampere</a:t>
            </a:r>
            <a:r>
              <a:rPr lang="es-ES" dirty="0"/>
              <a:t> es diferente para muchos países. El proceso simplificado podría ser el siguiente:</a:t>
            </a:r>
            <a:endParaRPr lang="en-US"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s-ES" dirty="0"/>
              <a:t>Legislación nacional sobre aplicación del Convenio de </a:t>
            </a:r>
            <a:r>
              <a:rPr lang="es-ES" dirty="0" err="1" smtClean="0"/>
              <a:t>Tampere</a:t>
            </a:r>
            <a:r>
              <a:rPr lang="es-ES" dirty="0" smtClean="0"/>
              <a:t>.</a:t>
            </a: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s-ES" dirty="0"/>
              <a:t>Concienciación: informar a partes interesadas y a organismos nacionales sobre la legislación y garantizar su </a:t>
            </a:r>
            <a:r>
              <a:rPr lang="es-ES" dirty="0" smtClean="0"/>
              <a:t>aplicación.</a:t>
            </a: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s-ES" dirty="0"/>
              <a:t>Proceso de activación: cuándo tiene que activarse el Convenio de </a:t>
            </a:r>
            <a:r>
              <a:rPr lang="es-ES" dirty="0" err="1"/>
              <a:t>Tampere</a:t>
            </a:r>
            <a:r>
              <a:rPr lang="es-ES" dirty="0"/>
              <a:t> en caso de </a:t>
            </a:r>
            <a:r>
              <a:rPr lang="es-ES" dirty="0" smtClean="0"/>
              <a:t>catástrofe.</a:t>
            </a:r>
            <a:endParaRPr lang="en-US" dirty="0"/>
          </a:p>
          <a:p>
            <a:endParaRPr lang="x-es-XL" dirty="0"/>
          </a:p>
        </p:txBody>
      </p:sp>
    </p:spTree>
    <p:extLst>
      <p:ext uri="{BB962C8B-B14F-4D97-AF65-F5344CB8AC3E}">
        <p14:creationId xmlns:p14="http://schemas.microsoft.com/office/powerpoint/2010/main" val="92808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Hay 60 países que han firmado el Convenio de </a:t>
            </a:r>
            <a:r>
              <a:rPr lang="es-ES" dirty="0" err="1"/>
              <a:t>Tampere</a:t>
            </a:r>
            <a:r>
              <a:rPr lang="es-ES" dirty="0"/>
              <a:t>, pero 31 de ellos (marcados en rojo) no lo han ratificado.</a:t>
            </a:r>
            <a:endParaRPr lang="x-es-XL" dirty="0"/>
          </a:p>
          <a:p>
            <a:r>
              <a:rPr lang="es-ES" dirty="0"/>
              <a:t>Estos países deberían ratificar el convenio para facilitar la importación armoniosa de equipos de telecomunicaciones y mejorar la situación en caso de emergencias.</a:t>
            </a:r>
            <a:endParaRPr lang="x-es-XL" dirty="0"/>
          </a:p>
          <a:p>
            <a:endParaRPr lang="x-es-XL" dirty="0"/>
          </a:p>
        </p:txBody>
      </p:sp>
    </p:spTree>
    <p:extLst>
      <p:ext uri="{BB962C8B-B14F-4D97-AF65-F5344CB8AC3E}">
        <p14:creationId xmlns:p14="http://schemas.microsoft.com/office/powerpoint/2010/main" val="79811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Un complemento importante del Convenio de </a:t>
            </a:r>
            <a:r>
              <a:rPr lang="es-ES" dirty="0" err="1"/>
              <a:t>Tampere</a:t>
            </a:r>
            <a:r>
              <a:rPr lang="es-ES" dirty="0"/>
              <a:t> es el Plan Nacional de Telecomunicaciones de Emergencia:</a:t>
            </a:r>
            <a:endParaRPr lang="en-US" altLang="zh-CN" dirty="0"/>
          </a:p>
          <a:p>
            <a:endParaRPr lang="en-US" dirty="0"/>
          </a:p>
          <a:p>
            <a:r>
              <a:rPr lang="es-ES" sz="2200" b="0" i="0" u="none" strike="noStrike" dirty="0">
                <a:effectLst/>
                <a:latin typeface="+mn-lt"/>
                <a:ea typeface="+mn-ea"/>
                <a:cs typeface="+mn-cs"/>
                <a:sym typeface="Helvetica Neue"/>
              </a:rPr>
              <a:t>El Plan Nacional de Telecomunicaciones de Emergencia es un documento general que incluye no solo el marco regulatorio para la gestión del riesgo de desastres, sino también todas las actividades y medidas que es necesario desarrollar y aplicar en cada una de las fases del ciclo de gestión de catástrofes más allá del sector de las TIC.</a:t>
            </a:r>
            <a:r>
              <a:rPr lang="en-US" sz="2200" b="0" i="0" u="none" strike="noStrike" dirty="0">
                <a:effectLst/>
                <a:latin typeface="+mn-lt"/>
                <a:ea typeface="+mn-ea"/>
                <a:cs typeface="+mn-cs"/>
                <a:sym typeface="Helvetica Neue"/>
              </a:rPr>
              <a:t> </a:t>
            </a:r>
            <a:r>
              <a:rPr lang="es-ES" sz="2200" b="0" i="0" u="none" strike="noStrike" dirty="0">
                <a:effectLst/>
                <a:latin typeface="+mn-lt"/>
                <a:ea typeface="+mn-ea"/>
                <a:cs typeface="+mn-cs"/>
                <a:sym typeface="Helvetica Neue"/>
              </a:rPr>
              <a:t>Entre ellas está la representación de mapas que muestran el lugar y los tipos de peligros que se encuentran en el país; la comprensión del panorama de las telecomunicaciones/TIC, los operadores y proveedores de servicios, la disponibilidad de los medios y la penetración del servicio; la elaboración de procedimientos operativos estándar y planes de respuesta y contingencia, y el examen de los tratados y acuerdos de cooperación internacional firmados por el país. Si se solicita, la UIT ayuda a los países a desarrollar planes como este</a:t>
            </a:r>
            <a:r>
              <a:rPr lang="en-US" altLang="zh-CN" sz="2200" b="0" i="0" u="none" strike="noStrike" dirty="0">
                <a:effectLst/>
                <a:latin typeface="+mn-lt"/>
                <a:ea typeface="+mn-ea"/>
                <a:cs typeface="+mn-cs"/>
                <a:sym typeface="Helvetica Neue"/>
              </a:rPr>
              <a:t>.</a:t>
            </a:r>
            <a:endParaRPr lang="x-es-XL" dirty="0"/>
          </a:p>
        </p:txBody>
      </p:sp>
    </p:spTree>
    <p:extLst>
      <p:ext uri="{BB962C8B-B14F-4D97-AF65-F5344CB8AC3E}">
        <p14:creationId xmlns:p14="http://schemas.microsoft.com/office/powerpoint/2010/main" val="2791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80000"/>
              </a:lnSpc>
              <a:defRPr/>
            </a:pPr>
            <a:r>
              <a:rPr lang="es-ES_tradnl" sz="1800" dirty="0">
                <a:effectLst/>
                <a:latin typeface="Arial" panose="020B0604020202020204" pitchFamily="34" charset="0"/>
                <a:ea typeface="Times New Roman" panose="02020603050405020304" pitchFamily="18" charset="0"/>
              </a:rPr>
              <a:t>La Unión Internacional de Telecomunicaciones (UIT) es el organismo especializado de las Naciones Unidas en lo que concierne a las tecnologías de la información y la comunicación (TIC).</a:t>
            </a:r>
          </a:p>
          <a:p>
            <a:pPr eaLnBrk="1" hangingPunct="1">
              <a:lnSpc>
                <a:spcPct val="80000"/>
              </a:lnSpc>
              <a:defRPr/>
            </a:pPr>
            <a:endParaRPr lang="en-US" dirty="0"/>
          </a:p>
          <a:p>
            <a:pPr eaLnBrk="1" hangingPunct="1">
              <a:lnSpc>
                <a:spcPct val="80000"/>
              </a:lnSpc>
              <a:defRPr/>
            </a:pPr>
            <a:r>
              <a:rPr lang="es-ES" dirty="0"/>
              <a:t>Nuestro principal mandato es ayudar al mundo a comunicarse, </a:t>
            </a:r>
            <a:r>
              <a:rPr lang="es-ES" b="1" dirty="0"/>
              <a:t>atribuyendo espectro y órbitas de satélite a escala mundial, estableciendo normas y recomendaciones técnicas</a:t>
            </a:r>
            <a:r>
              <a:rPr lang="es-ES" dirty="0"/>
              <a:t> (UIT-T, que estableció una recomendación CAP) y ayudando a los países en desarrollo a desarrollar sus redes y su infraestructura de telecomunicaciones, pero también promoviendo el uso de las TIC para el desarrollo. </a:t>
            </a:r>
          </a:p>
          <a:p>
            <a:pPr eaLnBrk="1" hangingPunct="1">
              <a:lnSpc>
                <a:spcPct val="80000"/>
              </a:lnSpc>
              <a:defRPr/>
            </a:pPr>
            <a:endParaRPr lang="en-US" dirty="0"/>
          </a:p>
          <a:p>
            <a:pPr eaLnBrk="1" hangingPunct="1">
              <a:lnSpc>
                <a:spcPct val="80000"/>
              </a:lnSpc>
              <a:defRPr/>
            </a:pPr>
            <a:r>
              <a:rPr lang="es-ES" dirty="0"/>
              <a:t>Promovemos los contactos entre 193 Estados Miembros y más de 800 entidades del sector privado e instituciones académicas y de investigación. </a:t>
            </a:r>
          </a:p>
          <a:p>
            <a:pPr eaLnBrk="1" hangingPunct="1">
              <a:lnSpc>
                <a:spcPct val="80000"/>
              </a:lnSpc>
              <a:defRPr/>
            </a:pPr>
            <a:r>
              <a:rPr lang="es-ES" dirty="0"/>
              <a:t>Los Gobiernos están representados por los Ministerios encargados de las telecomunicaciones/TIC y las autoridades reguladoras de las telecomunicaciones. </a:t>
            </a:r>
          </a:p>
          <a:p>
            <a:pPr eaLnBrk="1" hangingPunct="1">
              <a:lnSpc>
                <a:spcPct val="80000"/>
              </a:lnSpc>
              <a:defRPr/>
            </a:pPr>
            <a:r>
              <a:rPr lang="es-ES" dirty="0"/>
              <a:t>El sector privado lo constituyen operadores de telecomunicaciones, operadores móviles, empresas de satélites, pero también la industria de fabricación y empresas como Google y Facebook, así como otras más recientes de TIC o OTT. </a:t>
            </a:r>
            <a:endParaRPr lang="en-US" dirty="0"/>
          </a:p>
          <a:p>
            <a:pPr eaLnBrk="1" hangingPunct="1">
              <a:lnSpc>
                <a:spcPct val="80000"/>
              </a:lnSpc>
              <a:defRPr/>
            </a:pPr>
            <a:endParaRPr lang="en-US" dirty="0"/>
          </a:p>
          <a:p>
            <a:pPr eaLnBrk="1" hangingPunct="1">
              <a:lnSpc>
                <a:spcPct val="80000"/>
              </a:lnSpc>
              <a:defRPr/>
            </a:pPr>
            <a:r>
              <a:rPr lang="es-ES" dirty="0"/>
              <a:t>Forma parte del sistema de las Naciones Unidas y está comprometida a contribuir a la consecución de los Objetivos de Desarrollo Sostenible (ODS) de las Naciones Unidas. Se trata de una agenda mundial de desarrollo, adoptada en 2015, en la que se definen 17 esferas clave de desarrollo –salud, educación, medio ambiente, reducción de la pobreza, empleo, etc</a:t>
            </a:r>
            <a:r>
              <a:rPr lang="es-ES" dirty="0" smtClean="0"/>
              <a:t>.– </a:t>
            </a:r>
            <a:r>
              <a:rPr lang="es-ES" dirty="0"/>
              <a:t>y un conjunto de metas que los Estados Miembros de las Naciones Unidas se comprometieron a alcanzar. La UIT se ha comprometido a hacer contribuciones utilizando las TIC para ayudar a alcanzar esos ODS y metas. En todo esto se incluye el área de gestión y la reducción del riesgo de desastres (RRD), ya que estos siguen siendo un obstáculo fundamental para el desarrollo que se ha tenido en cuenta en esta agenda. </a:t>
            </a:r>
          </a:p>
        </p:txBody>
      </p:sp>
    </p:spTree>
    <p:extLst>
      <p:ext uri="{BB962C8B-B14F-4D97-AF65-F5344CB8AC3E}">
        <p14:creationId xmlns:p14="http://schemas.microsoft.com/office/powerpoint/2010/main" val="112558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dirty="0"/>
              <a:t>El Convenio de </a:t>
            </a:r>
            <a:r>
              <a:rPr lang="es-ES" dirty="0" err="1"/>
              <a:t>Tampere</a:t>
            </a:r>
            <a:r>
              <a:rPr lang="es-ES" dirty="0"/>
              <a:t> también se considera una de las seis medidas en un marco práctico para la hoja de ruta del Secretario General de las Naciones Unidas para la cooperación digital. Este marco sirve de guía para lograr una conectividad inclusiva y significativa en el contexto de la preparación, la resiliencia y la respuesta en caso de emergencia.</a:t>
            </a:r>
            <a:endParaRPr lang="x-es-XL" dirty="0"/>
          </a:p>
        </p:txBody>
      </p:sp>
    </p:spTree>
    <p:extLst>
      <p:ext uri="{BB962C8B-B14F-4D97-AF65-F5344CB8AC3E}">
        <p14:creationId xmlns:p14="http://schemas.microsoft.com/office/powerpoint/2010/main" val="17360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altLang="zh-CN" dirty="0"/>
              <a:t>Los recursos pertinentes para el Convenio de </a:t>
            </a:r>
            <a:r>
              <a:rPr lang="es-ES" altLang="zh-CN" dirty="0" err="1"/>
              <a:t>Tampere</a:t>
            </a:r>
            <a:r>
              <a:rPr lang="es-ES" altLang="zh-CN" dirty="0"/>
              <a:t> y las telecomunicaciones de emergencia, con enlaces.</a:t>
            </a:r>
            <a:endParaRPr lang="x-es-XL" dirty="0"/>
          </a:p>
        </p:txBody>
      </p:sp>
    </p:spTree>
    <p:extLst>
      <p:ext uri="{BB962C8B-B14F-4D97-AF65-F5344CB8AC3E}">
        <p14:creationId xmlns:p14="http://schemas.microsoft.com/office/powerpoint/2010/main" val="389893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80000"/>
              </a:lnSpc>
              <a:defRPr/>
            </a:pPr>
            <a:r>
              <a:rPr lang="es-ES" sz="1800" dirty="0">
                <a:effectLst/>
                <a:latin typeface="Arial" panose="020B0604020202020204" pitchFamily="34" charset="0"/>
                <a:ea typeface="Times New Roman" panose="02020603050405020304" pitchFamily="18" charset="0"/>
              </a:rPr>
              <a:t>El Grupo Temático de Telecomunicaciones de Emergencia (ETC) es una red mundial de organizaciones que colaboran para prestar servicios de comunicaciones compartidos en situaciones de emergencia humanitaria. El ETC es uno de los once consorcios temáticos designados por el Comité Permanente entre Organismos (IASC). Uno de los pilares estratégicos del ETC es la preparación regional y nacional destinada a mejorar la resiliencia de los actores de esos ámbitos, y de la esfera comunitaria, basándose en prácticas idóneas e integrando una mentalidad de preparación.</a:t>
            </a:r>
            <a:endParaRPr lang="es-ES_tradnl" sz="1800" dirty="0">
              <a:effectLst/>
              <a:latin typeface="Arial" panose="020B0604020202020204" pitchFamily="34" charset="0"/>
              <a:ea typeface="Times New Roman" panose="02020603050405020304" pitchFamily="18" charset="0"/>
            </a:endParaRPr>
          </a:p>
          <a:p>
            <a:pPr eaLnBrk="1" hangingPunct="1">
              <a:lnSpc>
                <a:spcPct val="80000"/>
              </a:lnSpc>
              <a:defRPr/>
            </a:pPr>
            <a:endParaRPr lang="en-US" sz="2800" b="0" dirty="0">
              <a:latin typeface="Arial Unicode MS" pitchFamily="34" charset="-128"/>
            </a:endParaRPr>
          </a:p>
          <a:p>
            <a:pPr eaLnBrk="1" hangingPunct="1">
              <a:lnSpc>
                <a:spcPct val="80000"/>
              </a:lnSpc>
              <a:defRPr/>
            </a:pPr>
            <a:r>
              <a:rPr lang="es-ES" altLang="zh-CN" sz="2800" b="0" dirty="0">
                <a:latin typeface="Arial Unicode MS" pitchFamily="34" charset="-128"/>
              </a:rPr>
              <a:t>La UIT es miembro del ETC.</a:t>
            </a:r>
          </a:p>
          <a:p>
            <a:pPr eaLnBrk="1" hangingPunct="1">
              <a:lnSpc>
                <a:spcPct val="80000"/>
              </a:lnSpc>
              <a:defRPr/>
            </a:pPr>
            <a:r>
              <a:rPr lang="en-US" sz="2800" b="0" dirty="0">
                <a:latin typeface="Arial Unicode MS" pitchFamily="34" charset="-128"/>
              </a:rPr>
              <a:t>https://www.etcluster.org/partners</a:t>
            </a:r>
          </a:p>
          <a:p>
            <a:pPr eaLnBrk="1" hangingPunct="1">
              <a:lnSpc>
                <a:spcPct val="80000"/>
              </a:lnSpc>
              <a:defRPr/>
            </a:pPr>
            <a:endParaRPr lang="en-US" sz="2800" b="0" dirty="0">
              <a:latin typeface="Arial Unicode MS" pitchFamily="34" charset="-128"/>
            </a:endParaRPr>
          </a:p>
        </p:txBody>
      </p:sp>
    </p:spTree>
    <p:extLst>
      <p:ext uri="{BB962C8B-B14F-4D97-AF65-F5344CB8AC3E}">
        <p14:creationId xmlns:p14="http://schemas.microsoft.com/office/powerpoint/2010/main" val="332891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b="0" i="0" u="none" strike="noStrike" dirty="0">
                <a:effectLst/>
                <a:latin typeface="+mn-lt"/>
                <a:ea typeface="+mn-ea"/>
                <a:cs typeface="+mn-cs"/>
                <a:sym typeface="Helvetica Neue"/>
              </a:rPr>
              <a:t>​</a:t>
            </a:r>
            <a:r>
              <a:rPr lang="es-ES" sz="2200" b="0" i="0" u="none" strike="noStrike" dirty="0">
                <a:effectLst/>
                <a:latin typeface="+mn-lt"/>
                <a:ea typeface="+mn-ea"/>
                <a:cs typeface="+mn-cs"/>
                <a:sym typeface="Helvetica Neue"/>
              </a:rPr>
              <a:t>Cuando se produce una catástrofe los enlaces de comunicaciones suelen quedar interrumpidos, y los equipos de socorro que llegan al lugar los necesitan de forma acuciante. </a:t>
            </a:r>
            <a:endParaRPr lang="en-US" sz="2200" b="0" i="0" u="none" strike="noStrike" dirty="0">
              <a:effectLst/>
              <a:latin typeface="+mn-lt"/>
              <a:ea typeface="+mn-ea"/>
              <a:cs typeface="+mn-cs"/>
              <a:sym typeface="Helvetica Neue"/>
            </a:endParaRPr>
          </a:p>
          <a:p>
            <a:pPr marL="0" marR="0" lvl="0" indent="0" algn="just" defTabSz="457200" eaLnBrk="1" fontAlgn="auto" latinLnBrk="0" hangingPunct="1">
              <a:lnSpc>
                <a:spcPct val="117999"/>
              </a:lnSpc>
              <a:spcBef>
                <a:spcPts val="0"/>
              </a:spcBef>
              <a:spcAft>
                <a:spcPts val="0"/>
              </a:spcAft>
              <a:buClrTx/>
              <a:buSzTx/>
              <a:buFontTx/>
              <a:buNone/>
              <a:tabLst/>
              <a:defRPr/>
            </a:pPr>
            <a:r>
              <a:rPr lang="es-ES" dirty="0"/>
              <a:t>Se necesita urgentemente establecer enlaces de comunicación eficaces para responder y coordinarse ante una catástrofe, a nivel nacional e internacional.</a:t>
            </a:r>
            <a:endParaRPr lang="x-es-XL" dirty="0"/>
          </a:p>
        </p:txBody>
      </p:sp>
    </p:spTree>
    <p:extLst>
      <p:ext uri="{BB962C8B-B14F-4D97-AF65-F5344CB8AC3E}">
        <p14:creationId xmlns:p14="http://schemas.microsoft.com/office/powerpoint/2010/main" val="370828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2200" b="0" i="0" u="none" strike="noStrike" dirty="0">
                <a:effectLst/>
                <a:latin typeface="+mn-lt"/>
                <a:ea typeface="+mn-ea"/>
                <a:cs typeface="+mn-cs"/>
                <a:sym typeface="Helvetica Neue"/>
              </a:rPr>
              <a:t>Las </a:t>
            </a:r>
            <a:r>
              <a:rPr lang="en-US" altLang="zh-CN" sz="2200" b="0" i="0" u="none" strike="noStrike" dirty="0" err="1">
                <a:effectLst/>
                <a:latin typeface="+mn-lt"/>
                <a:ea typeface="+mn-ea"/>
                <a:cs typeface="+mn-cs"/>
                <a:sym typeface="Helvetica Neue"/>
              </a:rPr>
              <a:t>comunidades</a:t>
            </a:r>
            <a:r>
              <a:rPr lang="en-US" altLang="zh-CN" sz="2200" b="0" i="0" u="none" strike="noStrike" dirty="0">
                <a:effectLst/>
                <a:latin typeface="+mn-lt"/>
                <a:ea typeface="+mn-ea"/>
                <a:cs typeface="+mn-cs"/>
                <a:sym typeface="Helvetica Neue"/>
              </a:rPr>
              <a:t> </a:t>
            </a:r>
            <a:r>
              <a:rPr lang="en-US" altLang="zh-CN" sz="2200" b="0" i="0" u="none" strike="noStrike" dirty="0" err="1">
                <a:effectLst/>
                <a:latin typeface="+mn-lt"/>
                <a:ea typeface="+mn-ea"/>
                <a:cs typeface="+mn-cs"/>
                <a:sym typeface="Helvetica Neue"/>
              </a:rPr>
              <a:t>afectadas</a:t>
            </a:r>
            <a:r>
              <a:rPr lang="en-US" altLang="zh-CN" sz="2200" b="0" i="0" u="none" strike="noStrike" baseline="0" dirty="0">
                <a:effectLst/>
                <a:latin typeface="+mn-lt"/>
                <a:ea typeface="+mn-ea"/>
                <a:cs typeface="+mn-cs"/>
                <a:sym typeface="Helvetica Neue"/>
              </a:rPr>
              <a:t> </a:t>
            </a:r>
            <a:r>
              <a:rPr lang="en-US" altLang="zh-CN" sz="2200" b="0" i="0" u="none" strike="noStrike" baseline="0" dirty="0" err="1">
                <a:effectLst/>
                <a:latin typeface="+mn-lt"/>
                <a:ea typeface="+mn-ea"/>
                <a:cs typeface="+mn-cs"/>
                <a:sym typeface="Helvetica Neue"/>
              </a:rPr>
              <a:t>por</a:t>
            </a:r>
            <a:r>
              <a:rPr lang="en-US" altLang="zh-CN" sz="2200" b="0" i="0" u="none" strike="noStrike" baseline="0" dirty="0">
                <a:effectLst/>
                <a:latin typeface="+mn-lt"/>
                <a:ea typeface="+mn-ea"/>
                <a:cs typeface="+mn-cs"/>
                <a:sym typeface="Helvetica Neue"/>
              </a:rPr>
              <a:t> </a:t>
            </a:r>
            <a:r>
              <a:rPr lang="en-US" altLang="zh-CN" sz="2200" b="0" i="0" u="none" strike="noStrike" baseline="0" dirty="0" err="1">
                <a:effectLst/>
                <a:latin typeface="+mn-lt"/>
                <a:ea typeface="+mn-ea"/>
                <a:cs typeface="+mn-cs"/>
                <a:sym typeface="Helvetica Neue"/>
              </a:rPr>
              <a:t>desastres</a:t>
            </a:r>
            <a:r>
              <a:rPr lang="en-US" altLang="zh-CN" sz="2200" b="0" i="0" u="none" strike="noStrike" baseline="0" dirty="0">
                <a:effectLst/>
                <a:latin typeface="+mn-lt"/>
                <a:ea typeface="+mn-ea"/>
                <a:cs typeface="+mn-cs"/>
                <a:sym typeface="Helvetica Neue"/>
              </a:rPr>
              <a:t> </a:t>
            </a:r>
            <a:r>
              <a:rPr lang="en-US" altLang="zh-CN" sz="2200" b="0" i="0" u="none" strike="noStrike" baseline="0" dirty="0" err="1">
                <a:effectLst/>
                <a:latin typeface="+mn-lt"/>
                <a:ea typeface="+mn-ea"/>
                <a:cs typeface="+mn-cs"/>
                <a:sym typeface="Helvetica Neue"/>
              </a:rPr>
              <a:t>podrán</a:t>
            </a:r>
            <a:r>
              <a:rPr lang="en-US" altLang="zh-CN" sz="2200" b="0" i="0" u="none" strike="noStrike" baseline="0" dirty="0">
                <a:effectLst/>
                <a:latin typeface="+mn-lt"/>
                <a:ea typeface="+mn-ea"/>
                <a:cs typeface="+mn-cs"/>
                <a:sym typeface="Helvetica Neue"/>
              </a:rPr>
              <a:t> </a:t>
            </a:r>
            <a:r>
              <a:rPr lang="en-US" altLang="zh-CN" sz="2200" b="0" i="0" u="none" strike="noStrike" baseline="0" dirty="0" err="1">
                <a:effectLst/>
                <a:latin typeface="+mn-lt"/>
                <a:ea typeface="+mn-ea"/>
                <a:cs typeface="+mn-cs"/>
                <a:sym typeface="Helvetica Neue"/>
              </a:rPr>
              <a:t>beneficiarse</a:t>
            </a:r>
            <a:r>
              <a:rPr lang="en-US" altLang="zh-CN" sz="2200" b="0" i="0" u="none" strike="noStrike" baseline="0" dirty="0">
                <a:effectLst/>
                <a:latin typeface="+mn-lt"/>
                <a:ea typeface="+mn-ea"/>
                <a:cs typeface="+mn-cs"/>
                <a:sym typeface="Helvetica Neue"/>
              </a:rPr>
              <a:t> </a:t>
            </a:r>
            <a:r>
              <a:rPr lang="en-US" altLang="zh-CN" sz="2200" b="0" i="0" u="none" strike="noStrike" baseline="0" dirty="0" err="1">
                <a:effectLst/>
                <a:latin typeface="+mn-lt"/>
                <a:ea typeface="+mn-ea"/>
                <a:cs typeface="+mn-cs"/>
                <a:sym typeface="Helvetica Neue"/>
              </a:rPr>
              <a:t>ahora</a:t>
            </a:r>
            <a:r>
              <a:rPr lang="en-US" altLang="zh-CN" sz="2200" b="0" i="0" u="none" strike="noStrike" baseline="0" dirty="0">
                <a:effectLst/>
                <a:latin typeface="+mn-lt"/>
                <a:ea typeface="+mn-ea"/>
                <a:cs typeface="+mn-cs"/>
                <a:sym typeface="Helvetica Neue"/>
              </a:rPr>
              <a:t> de </a:t>
            </a:r>
            <a:r>
              <a:rPr lang="en-US" altLang="zh-CN" sz="2200" b="0" i="0" u="none" strike="noStrike" baseline="0" dirty="0" err="1">
                <a:effectLst/>
                <a:latin typeface="+mn-lt"/>
                <a:ea typeface="+mn-ea"/>
                <a:cs typeface="+mn-cs"/>
                <a:sym typeface="Helvetica Neue"/>
              </a:rPr>
              <a:t>operaciones</a:t>
            </a:r>
            <a:r>
              <a:rPr lang="en-US" altLang="zh-CN" sz="2200" b="0" i="0" u="none" strike="noStrike" baseline="0" dirty="0">
                <a:effectLst/>
                <a:latin typeface="+mn-lt"/>
                <a:ea typeface="+mn-ea"/>
                <a:cs typeface="+mn-cs"/>
                <a:sym typeface="Helvetica Neue"/>
              </a:rPr>
              <a:t> de </a:t>
            </a:r>
            <a:r>
              <a:rPr lang="en-US" altLang="zh-CN" sz="2200" b="0" i="0" u="none" strike="noStrike" baseline="0" dirty="0" err="1">
                <a:effectLst/>
                <a:latin typeface="+mn-lt"/>
                <a:ea typeface="+mn-ea"/>
                <a:cs typeface="+mn-cs"/>
                <a:sym typeface="Helvetica Neue"/>
              </a:rPr>
              <a:t>rescate</a:t>
            </a:r>
            <a:r>
              <a:rPr lang="en-US" altLang="zh-CN" sz="2200" b="0" i="0" u="none" strike="noStrike" baseline="0" dirty="0">
                <a:effectLst/>
                <a:latin typeface="+mn-lt"/>
                <a:ea typeface="+mn-ea"/>
                <a:cs typeface="+mn-cs"/>
                <a:sym typeface="Helvetica Neue"/>
              </a:rPr>
              <a:t> </a:t>
            </a:r>
            <a:r>
              <a:rPr lang="en-US" altLang="zh-CN" sz="2200" b="0" i="0" u="none" strike="noStrike" baseline="0" dirty="0" err="1">
                <a:effectLst/>
                <a:latin typeface="+mn-lt"/>
                <a:ea typeface="+mn-ea"/>
                <a:cs typeface="+mn-cs"/>
                <a:sym typeface="Helvetica Neue"/>
              </a:rPr>
              <a:t>más</a:t>
            </a:r>
            <a:r>
              <a:rPr lang="en-US" altLang="zh-CN" sz="2200" b="0" i="0" u="none" strike="noStrike" baseline="0" dirty="0">
                <a:effectLst/>
                <a:latin typeface="+mn-lt"/>
                <a:ea typeface="+mn-ea"/>
                <a:cs typeface="+mn-cs"/>
                <a:sym typeface="Helvetica Neue"/>
              </a:rPr>
              <a:t> </a:t>
            </a:r>
            <a:r>
              <a:rPr lang="en-US" altLang="zh-CN" sz="2200" b="0" i="0" u="none" strike="noStrike" baseline="0" dirty="0" err="1">
                <a:effectLst/>
                <a:latin typeface="+mn-lt"/>
                <a:ea typeface="+mn-ea"/>
                <a:cs typeface="+mn-cs"/>
                <a:sym typeface="Helvetica Neue"/>
              </a:rPr>
              <a:t>rápidas</a:t>
            </a:r>
            <a:r>
              <a:rPr lang="en-US" altLang="zh-CN" sz="2200" b="0" i="0" u="none" strike="noStrike" baseline="0" dirty="0">
                <a:effectLst/>
                <a:latin typeface="+mn-lt"/>
                <a:ea typeface="+mn-ea"/>
                <a:cs typeface="+mn-cs"/>
                <a:sym typeface="Helvetica Neue"/>
              </a:rPr>
              <a:t> y </a:t>
            </a:r>
            <a:r>
              <a:rPr lang="en-US" altLang="zh-CN" sz="2200" b="0" i="0" u="none" strike="noStrike" baseline="0" dirty="0" err="1">
                <a:effectLst/>
                <a:latin typeface="+mn-lt"/>
                <a:ea typeface="+mn-ea"/>
                <a:cs typeface="+mn-cs"/>
                <a:sym typeface="Helvetica Neue"/>
              </a:rPr>
              <a:t>eficaces</a:t>
            </a:r>
            <a:r>
              <a:rPr lang="es-ES" altLang="zh-CN" sz="2200" b="0" i="0" u="none" strike="noStrike" dirty="0">
                <a:effectLst/>
                <a:latin typeface="+mn-lt"/>
                <a:ea typeface="+mn-ea"/>
                <a:cs typeface="+mn-cs"/>
                <a:sym typeface="Helvetica Neue"/>
              </a:rPr>
              <a:t> gracias al </a:t>
            </a:r>
            <a:r>
              <a:rPr lang="es-ES" sz="2200" b="0" i="0" dirty="0">
                <a:effectLst/>
                <a:latin typeface="+mn-lt"/>
                <a:ea typeface="+mn-ea"/>
                <a:cs typeface="+mn-cs"/>
                <a:sym typeface="Helvetica Neue"/>
              </a:rPr>
              <a:t>Convenio de </a:t>
            </a:r>
            <a:r>
              <a:rPr lang="es-ES" sz="2200" b="0" i="0" dirty="0" err="1">
                <a:effectLst/>
                <a:latin typeface="+mn-lt"/>
                <a:ea typeface="+mn-ea"/>
                <a:cs typeface="+mn-cs"/>
                <a:sym typeface="Helvetica Neue"/>
              </a:rPr>
              <a:t>Tampere</a:t>
            </a:r>
            <a:r>
              <a:rPr lang="es-ES" sz="2200" b="0" i="0" dirty="0">
                <a:effectLst/>
                <a:latin typeface="+mn-lt"/>
                <a:ea typeface="+mn-ea"/>
                <a:cs typeface="+mn-cs"/>
                <a:sym typeface="Helvetica Neue"/>
              </a:rPr>
              <a:t> sobre el Suministro de Recursos de Telecomunicaciones para la Mitigación de Catástrofes y las Operaciones de Socorro en Casos de Catástrofe</a:t>
            </a:r>
            <a:r>
              <a:rPr lang="es-ES" dirty="0"/>
              <a:t> en caso de Catástrofe </a:t>
            </a:r>
            <a:r>
              <a:rPr lang="en-US" sz="2200" b="0" i="0" u="none" strike="noStrike" dirty="0">
                <a:effectLst/>
                <a:latin typeface="+mn-lt"/>
                <a:ea typeface="+mn-ea"/>
                <a:cs typeface="+mn-cs"/>
                <a:sym typeface="Helvetica Neue"/>
              </a:rPr>
              <a:t>que </a:t>
            </a:r>
            <a:r>
              <a:rPr lang="en-US" sz="2200" b="0" i="0" u="none" strike="noStrike" dirty="0" err="1">
                <a:effectLst/>
                <a:latin typeface="+mn-lt"/>
                <a:ea typeface="+mn-ea"/>
                <a:cs typeface="+mn-cs"/>
                <a:sym typeface="Helvetica Neue"/>
              </a:rPr>
              <a:t>entró</a:t>
            </a:r>
            <a:r>
              <a:rPr lang="en-US" sz="2200" b="0" i="0" u="none" strike="noStrike" dirty="0">
                <a:effectLst/>
                <a:latin typeface="+mn-lt"/>
                <a:ea typeface="+mn-ea"/>
                <a:cs typeface="+mn-cs"/>
                <a:sym typeface="Helvetica Neue"/>
              </a:rPr>
              <a:t> </a:t>
            </a:r>
            <a:r>
              <a:rPr lang="en-US" sz="2200" b="0" i="0" u="none" strike="noStrike" dirty="0" err="1">
                <a:effectLst/>
                <a:latin typeface="+mn-lt"/>
                <a:ea typeface="+mn-ea"/>
                <a:cs typeface="+mn-cs"/>
                <a:sym typeface="Helvetica Neue"/>
              </a:rPr>
              <a:t>en</a:t>
            </a:r>
            <a:r>
              <a:rPr lang="en-US" sz="2200" b="0" i="0" u="none" strike="noStrike" dirty="0">
                <a:effectLst/>
                <a:latin typeface="+mn-lt"/>
                <a:ea typeface="+mn-ea"/>
                <a:cs typeface="+mn-cs"/>
                <a:sym typeface="Helvetica Neue"/>
              </a:rPr>
              <a:t> vigor el 8 de </a:t>
            </a:r>
            <a:r>
              <a:rPr lang="en-US" sz="2200" b="0" i="0" u="none" strike="noStrike" dirty="0" err="1">
                <a:effectLst/>
                <a:latin typeface="+mn-lt"/>
                <a:ea typeface="+mn-ea"/>
                <a:cs typeface="+mn-cs"/>
                <a:sym typeface="Helvetica Neue"/>
              </a:rPr>
              <a:t>enero</a:t>
            </a:r>
            <a:r>
              <a:rPr lang="en-US" sz="2200" b="0" i="0" u="none" strike="noStrike" dirty="0">
                <a:effectLst/>
                <a:latin typeface="+mn-lt"/>
                <a:ea typeface="+mn-ea"/>
                <a:cs typeface="+mn-cs"/>
                <a:sym typeface="Helvetica Neue"/>
              </a:rPr>
              <a:t> de 2005</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s-ES" sz="2200" b="0" i="0" u="none" strike="noStrike" dirty="0">
                <a:effectLst/>
                <a:latin typeface="+mn-lt"/>
                <a:ea typeface="+mn-ea"/>
                <a:cs typeface="+mn-cs"/>
                <a:sym typeface="Helvetica Neue"/>
              </a:rPr>
              <a:t>Hasta ahora, la utilización transfronteriza de equipos de telecomunicaciones que hacían las organizaciones humanitarias se veía obstaculizada a menudo por obstáculos de reglamentación que dificultaban enormemente la importación y el rápido despliegue de esos equipos para casos de emergencia: era necesario el consentimiento previo de las autoridades locales. El tratado simplifica la utilización de equipos de telecomunicaciones de salvamento. </a:t>
            </a:r>
            <a:endParaRPr lang="x-es-XL" dirty="0"/>
          </a:p>
        </p:txBody>
      </p:sp>
    </p:spTree>
    <p:extLst>
      <p:ext uri="{BB962C8B-B14F-4D97-AF65-F5344CB8AC3E}">
        <p14:creationId xmlns:p14="http://schemas.microsoft.com/office/powerpoint/2010/main" val="365871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s-ES" dirty="0"/>
              <a:t>En la Declaración de Tampere se subrayó la necesidad de crear un instrumento jurídico internacional sobre disposiciones de telecomunicaciones para la mitigación de catástrofes y las operaciones de socorro en casos de catástrofe. Esto condujo a la firma en 1998 del Convenio de </a:t>
            </a:r>
            <a:r>
              <a:rPr lang="es-ES" dirty="0" err="1"/>
              <a:t>Tampere</a:t>
            </a:r>
            <a:r>
              <a:rPr lang="es-ES" dirty="0"/>
              <a:t> sobre el Suministro de Recursos de Telecomunicaciones para la Mitigación de Catástrofes y las Operaciones de Socorro en Casos de Catástrofe.</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x-es-XL" dirty="0"/>
          </a:p>
        </p:txBody>
      </p:sp>
    </p:spTree>
    <p:extLst>
      <p:ext uri="{BB962C8B-B14F-4D97-AF65-F5344CB8AC3E}">
        <p14:creationId xmlns:p14="http://schemas.microsoft.com/office/powerpoint/2010/main" val="34690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s-ES" sz="2200" b="0" i="0" u="none" strike="noStrike" dirty="0">
                <a:effectLst/>
                <a:latin typeface="+mn-lt"/>
                <a:ea typeface="+mn-ea"/>
                <a:cs typeface="+mn-cs"/>
                <a:sym typeface="Helvetica Neue"/>
              </a:rPr>
              <a:t>El Convenio de </a:t>
            </a:r>
            <a:r>
              <a:rPr lang="es-ES" sz="2200" b="0" i="0" u="none" strike="noStrike" dirty="0" err="1">
                <a:effectLst/>
                <a:latin typeface="+mn-lt"/>
                <a:ea typeface="+mn-ea"/>
                <a:cs typeface="+mn-cs"/>
                <a:sym typeface="Helvetica Neue"/>
              </a:rPr>
              <a:t>Tampere</a:t>
            </a:r>
            <a:r>
              <a:rPr lang="es-ES" sz="2200" b="0" i="0" u="none" strike="noStrike" dirty="0">
                <a:effectLst/>
                <a:latin typeface="+mn-lt"/>
                <a:ea typeface="+mn-ea"/>
                <a:cs typeface="+mn-cs"/>
                <a:sym typeface="Helvetica Neue"/>
              </a:rPr>
              <a:t> fue ratificado por </a:t>
            </a:r>
            <a:r>
              <a:rPr lang="es-ES" sz="2200" b="1" i="0" u="none" strike="noStrike" dirty="0">
                <a:effectLst/>
                <a:latin typeface="+mn-lt"/>
                <a:ea typeface="+mn-ea"/>
                <a:cs typeface="+mn-cs"/>
                <a:sym typeface="Helvetica Neue"/>
              </a:rPr>
              <a:t>Cabo Verde el 22 de marzo de 2018</a:t>
            </a:r>
            <a:r>
              <a:rPr lang="es-ES" sz="2200" b="0" i="0" u="none" strike="noStrike" dirty="0">
                <a:effectLst/>
                <a:latin typeface="+mn-lt"/>
                <a:ea typeface="+mn-ea"/>
                <a:cs typeface="+mn-cs"/>
                <a:sym typeface="Helvetica Neue"/>
              </a:rPr>
              <a:t>, lo que incrementó el número total de signatarios del convenio hasta 60. 49 han ratificado el tratado</a:t>
            </a:r>
            <a:r>
              <a:rPr lang="en-US" altLang="zh-CN" sz="2200" b="0" i="0" u="none" strike="noStrike" dirty="0">
                <a:effectLst/>
                <a:latin typeface="+mn-lt"/>
                <a:ea typeface="+mn-ea"/>
                <a:cs typeface="+mn-cs"/>
                <a:sym typeface="Helvetica Neue"/>
              </a:rPr>
              <a:t>.</a:t>
            </a:r>
            <a:endParaRPr lang="en-US" sz="2200" b="1" i="0" u="none" strike="noStrike" dirty="0">
              <a:effectLst/>
              <a:latin typeface="+mn-lt"/>
              <a:ea typeface="+mn-ea"/>
              <a:cs typeface="+mn-cs"/>
              <a:sym typeface="Helvetica Neue"/>
            </a:endParaRPr>
          </a:p>
          <a:p>
            <a:endParaRPr lang="en-US" sz="2200" b="1" i="0" u="none" strike="noStrike" dirty="0">
              <a:effectLst/>
              <a:latin typeface="+mn-lt"/>
              <a:ea typeface="+mn-ea"/>
              <a:cs typeface="+mn-cs"/>
              <a:sym typeface="Helvetica Neue"/>
            </a:endParaRPr>
          </a:p>
          <a:p>
            <a:r>
              <a:rPr lang="en-US" altLang="zh-CN" sz="2200" b="1" i="0" u="none" strike="noStrike" dirty="0" err="1">
                <a:effectLst/>
                <a:latin typeface="+mn-lt"/>
                <a:ea typeface="+mn-ea"/>
                <a:cs typeface="+mn-cs"/>
                <a:sym typeface="Helvetica Neue"/>
              </a:rPr>
              <a:t>Notas</a:t>
            </a:r>
            <a:r>
              <a:rPr lang="en-US" altLang="zh-CN" sz="2200" b="1" i="0" u="none" strike="noStrike" dirty="0">
                <a:effectLst/>
                <a:latin typeface="+mn-lt"/>
                <a:ea typeface="+mn-ea"/>
                <a:cs typeface="+mn-cs"/>
                <a:sym typeface="Helvetica Neue"/>
              </a:rPr>
              <a:t>:</a:t>
            </a:r>
            <a:r>
              <a:rPr lang="zh-CN" altLang="en-US" sz="2200" b="1" i="0" u="none" strike="noStrike" dirty="0">
                <a:effectLst/>
                <a:latin typeface="+mn-lt"/>
                <a:ea typeface="+mn-ea"/>
                <a:cs typeface="+mn-cs"/>
                <a:sym typeface="Helvetica Neue"/>
              </a:rPr>
              <a:t> </a:t>
            </a:r>
            <a:endParaRPr lang="en-US" altLang="zh-CN" sz="2200" b="1" i="0" u="none" strike="noStrike" dirty="0">
              <a:effectLst/>
              <a:latin typeface="+mn-lt"/>
              <a:ea typeface="+mn-ea"/>
              <a:cs typeface="+mn-cs"/>
              <a:sym typeface="Helvetica Neue"/>
            </a:endParaRPr>
          </a:p>
          <a:p>
            <a:r>
              <a:rPr lang="en-US" altLang="zh-CN" sz="2200" b="0" i="0" u="none" strike="noStrike" dirty="0">
                <a:effectLst/>
                <a:latin typeface="+mn-lt"/>
                <a:ea typeface="+mn-ea"/>
                <a:cs typeface="+mn-cs"/>
                <a:sym typeface="Helvetica Neue"/>
              </a:rPr>
              <a:t>firma vs. </a:t>
            </a:r>
            <a:r>
              <a:rPr lang="en-US" altLang="zh-CN" sz="2200" b="0" i="0" u="none" strike="noStrike" dirty="0" err="1">
                <a:effectLst/>
                <a:latin typeface="+mn-lt"/>
                <a:ea typeface="+mn-ea"/>
                <a:cs typeface="+mn-cs"/>
                <a:sym typeface="Helvetica Neue"/>
              </a:rPr>
              <a:t>ratificación</a:t>
            </a:r>
            <a:endParaRPr lang="en-US" sz="2200" b="0" i="0" u="none" strike="noStrike" dirty="0">
              <a:effectLst/>
              <a:latin typeface="+mn-lt"/>
              <a:ea typeface="+mn-ea"/>
              <a:cs typeface="+mn-cs"/>
              <a:sym typeface="Helvetica Neue"/>
            </a:endParaRPr>
          </a:p>
          <a:p>
            <a:pPr marL="342900" indent="-342900">
              <a:buFont typeface="Arial" panose="020B0604020202020204" pitchFamily="34" charset="0"/>
              <a:buChar char="•"/>
            </a:pPr>
            <a:r>
              <a:rPr lang="en-US" sz="2200" b="1" i="0" u="none" strike="noStrike" dirty="0">
                <a:effectLst/>
                <a:latin typeface="+mn-lt"/>
                <a:ea typeface="+mn-ea"/>
                <a:cs typeface="+mn-cs"/>
                <a:sym typeface="Helvetica Neue"/>
              </a:rPr>
              <a:t>Firma </a:t>
            </a:r>
            <a:r>
              <a:rPr lang="en-US" sz="2200" b="1" i="1" u="none" strike="noStrike" dirty="0">
                <a:effectLst/>
                <a:latin typeface="+mn-lt"/>
                <a:ea typeface="+mn-ea"/>
                <a:cs typeface="+mn-cs"/>
                <a:sym typeface="Helvetica Neue"/>
              </a:rPr>
              <a:t>ad Referendum</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s-ES" sz="2200" b="0" i="0" u="none" strike="noStrike" dirty="0">
                <a:effectLst/>
                <a:latin typeface="+mn-lt"/>
                <a:ea typeface="+mn-ea"/>
                <a:cs typeface="+mn-cs"/>
                <a:sym typeface="Helvetica Neue"/>
              </a:rPr>
              <a:t>un representante puede firmar un tratado </a:t>
            </a:r>
            <a:r>
              <a:rPr lang="es-ES" sz="2200" b="0" i="1" u="none" strike="noStrike" dirty="0">
                <a:effectLst/>
                <a:latin typeface="+mn-lt"/>
                <a:ea typeface="+mn-ea"/>
                <a:cs typeface="+mn-cs"/>
                <a:sym typeface="Helvetica Neue"/>
              </a:rPr>
              <a:t>ad </a:t>
            </a:r>
            <a:r>
              <a:rPr lang="es-ES" sz="2200" b="0" i="1" u="none" strike="noStrike" dirty="0" err="1">
                <a:effectLst/>
                <a:latin typeface="+mn-lt"/>
                <a:ea typeface="+mn-ea"/>
                <a:cs typeface="+mn-cs"/>
                <a:sym typeface="Helvetica Neue"/>
              </a:rPr>
              <a:t>referendum</a:t>
            </a:r>
            <a:r>
              <a:rPr lang="es-ES" sz="2200" b="0" i="0" u="none" strike="noStrike" dirty="0">
                <a:effectLst/>
                <a:latin typeface="+mn-lt"/>
                <a:ea typeface="+mn-ea"/>
                <a:cs typeface="+mn-cs"/>
                <a:sym typeface="Helvetica Neue"/>
              </a:rPr>
              <a:t>, pero tendrá que ser confirmado por su Estado. En este caso, la firma pasa a ser definitiva una vez que el órgano responsable la confirma [Art. 12 (2) (b), Convención de Viena sobre el Derecho de los Tratados, 1969]. </a:t>
            </a:r>
            <a:endParaRPr lang="en-US" sz="2200" b="0" i="0" u="none" strike="noStrike" dirty="0">
              <a:effectLst/>
              <a:latin typeface="+mn-lt"/>
              <a:ea typeface="+mn-ea"/>
              <a:cs typeface="+mn-cs"/>
              <a:sym typeface="Helvetica Neue"/>
            </a:endParaRPr>
          </a:p>
          <a:p>
            <a:pPr marL="342900" indent="-342900">
              <a:buFont typeface="Arial" panose="020B0604020202020204" pitchFamily="34" charset="0"/>
              <a:buChar char="•"/>
            </a:pPr>
            <a:r>
              <a:rPr lang="es-ES" sz="2200" b="1" i="0" u="none" strike="noStrike" dirty="0">
                <a:effectLst/>
                <a:latin typeface="+mn-lt"/>
                <a:ea typeface="+mn-ea"/>
                <a:cs typeface="+mn-cs"/>
                <a:sym typeface="Helvetica Neue"/>
              </a:rPr>
              <a:t>Firma sujeta a ratificación, aceptación o aprobación</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s-ES" sz="2200" b="0" i="0" u="none" strike="noStrike" dirty="0">
                <a:effectLst/>
                <a:latin typeface="+mn-lt"/>
                <a:ea typeface="+mn-ea"/>
                <a:cs typeface="+mn-cs"/>
                <a:sym typeface="Helvetica Neue"/>
              </a:rPr>
              <a:t>cuando la firma está sujeta a ratificación, aceptación o aprobación, no establece el consentimiento en obligarse. A pesar de ello, es un medio de autenticación y expresión de la voluntad del Estado signatario de continuar con el proceso de elaboración del tratado. La firma califica al Estado signatario para proceder a la ratificación, aceptación o aprobación. También crea la obligación de abstenerse, de buena fe, de actos que perjudiquen el objeto y la finalidad del </a:t>
            </a:r>
            <a:r>
              <a:rPr lang="es-ES" sz="2200" b="0" i="0" u="none" strike="noStrike" dirty="0" smtClean="0">
                <a:effectLst/>
                <a:latin typeface="+mn-lt"/>
                <a:ea typeface="+mn-ea"/>
                <a:cs typeface="+mn-cs"/>
                <a:sym typeface="Helvetica Neue"/>
              </a:rPr>
              <a:t>tratado [</a:t>
            </a:r>
            <a:r>
              <a:rPr lang="es-ES" sz="2200" b="0" i="0" u="none" strike="noStrike" dirty="0">
                <a:effectLst/>
                <a:latin typeface="+mn-lt"/>
                <a:ea typeface="+mn-ea"/>
                <a:cs typeface="+mn-cs"/>
                <a:sym typeface="Helvetica Neue"/>
              </a:rPr>
              <a:t>Artículos 10 y 18, Convención de Viena sobre el Derecho de los Tratados, 1969</a:t>
            </a:r>
            <a:r>
              <a:rPr lang="es-ES" sz="2200" b="0" i="0" u="none" strike="noStrike" dirty="0" smtClean="0">
                <a:effectLst/>
                <a:latin typeface="+mn-lt"/>
                <a:ea typeface="+mn-ea"/>
                <a:cs typeface="+mn-cs"/>
                <a:sym typeface="Helvetica Neue"/>
              </a:rPr>
              <a:t>].</a:t>
            </a:r>
            <a:endParaRPr lang="en-US" sz="2200" b="0" i="0" u="none" strike="noStrike" dirty="0">
              <a:effectLst/>
              <a:latin typeface="+mn-lt"/>
              <a:ea typeface="+mn-ea"/>
              <a:cs typeface="+mn-cs"/>
              <a:sym typeface="Helvetica Neue"/>
            </a:endParaRPr>
          </a:p>
          <a:p>
            <a:pPr marL="342900" indent="-342900">
              <a:buFont typeface="Arial" panose="020B0604020202020204" pitchFamily="34" charset="0"/>
              <a:buChar char="•"/>
            </a:pPr>
            <a:r>
              <a:rPr lang="en-US" sz="2200" b="1" i="0" u="none" strike="noStrike" dirty="0" err="1">
                <a:effectLst/>
                <a:latin typeface="+mn-lt"/>
                <a:ea typeface="+mn-ea"/>
                <a:cs typeface="+mn-cs"/>
                <a:sym typeface="Helvetica Neue"/>
              </a:rPr>
              <a:t>Ratificación</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s-ES" sz="2200" b="0" i="0" u="none" strike="noStrike" dirty="0">
                <a:effectLst/>
                <a:latin typeface="+mn-lt"/>
                <a:ea typeface="+mn-ea"/>
                <a:cs typeface="+mn-cs"/>
                <a:sym typeface="Helvetica Neue"/>
              </a:rPr>
              <a:t>la ratificación define el acto internacional por el cual un Estado hace constar su consentimiento en obligarse por un tratado si las partes pretenden mostrar su consentimiento por dicho acto. En el caso de tratados bilaterales, la ratificación suele llevarse a cabo intercambiando los instrumentos necesarios, mientras que en el caso de tratados multilaterales el procedimiento habitual es que el depositario recopile las ratificaciones de todos los Estados, manteniendo informadas de la situación a todas las partes. La institución de ratificación garantiza a los Estados el plazo necesario para buscar la aprobación necesaria del tratado a nivel nacional y para promulgar la legislación necesaria para dar efecto nacional a dicho tratado. </a:t>
            </a:r>
            <a:endParaRPr lang="en-US" sz="2200" b="0" i="0" u="none" strike="noStrike" dirty="0">
              <a:effectLst/>
              <a:latin typeface="+mn-lt"/>
              <a:ea typeface="+mn-ea"/>
              <a:cs typeface="+mn-cs"/>
              <a:sym typeface="Helvetica Neue"/>
            </a:endParaRPr>
          </a:p>
          <a:p>
            <a:endParaRPr lang="x-es-XL" dirty="0"/>
          </a:p>
        </p:txBody>
      </p:sp>
    </p:spTree>
    <p:extLst>
      <p:ext uri="{BB962C8B-B14F-4D97-AF65-F5344CB8AC3E}">
        <p14:creationId xmlns:p14="http://schemas.microsoft.com/office/powerpoint/2010/main" val="173772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es-XL" dirty="0"/>
          </a:p>
        </p:txBody>
      </p:sp>
    </p:spTree>
    <p:extLst>
      <p:ext uri="{BB962C8B-B14F-4D97-AF65-F5344CB8AC3E}">
        <p14:creationId xmlns:p14="http://schemas.microsoft.com/office/powerpoint/2010/main" val="108918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es-XL" dirty="0"/>
          </a:p>
        </p:txBody>
      </p:sp>
    </p:spTree>
    <p:extLst>
      <p:ext uri="{BB962C8B-B14F-4D97-AF65-F5344CB8AC3E}">
        <p14:creationId xmlns:p14="http://schemas.microsoft.com/office/powerpoint/2010/main" val="343970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e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e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www.itu.int/en/ITU-D/Emergency-Telecommunications/Documents/2020/NETP-guidelines.pdf" TargetMode="External"/><Relationship Id="rId13" Type="http://schemas.openxmlformats.org/officeDocument/2006/relationships/hyperlink" Target="https://www.itu.int/en/ITU-D/Emergency-Telecommunications/Pages/Disaster-Connectivity-Map.aspx" TargetMode="External"/><Relationship Id="rId3" Type="http://schemas.openxmlformats.org/officeDocument/2006/relationships/hyperlink" Target="https://www.itu.int/en/ITU-D/Emergency-Telecommunications/Pages/TampereConvention.aspx" TargetMode="External"/><Relationship Id="rId7" Type="http://schemas.openxmlformats.org/officeDocument/2006/relationships/hyperlink" Target="https://www.itu.int/en/ITU-D/Emergency-Telecommunications/Documents/2020/NETP-S.pdf" TargetMode="External"/><Relationship Id="rId12" Type="http://schemas.openxmlformats.org/officeDocument/2006/relationships/hyperlink" Target="https://www.etcluster.org/sites/default/files/documents/ESOA-UN-Charter-Doc-v2_0.pdf" TargetMode="External"/><Relationship Id="rId2" Type="http://schemas.openxmlformats.org/officeDocument/2006/relationships/notesSlide" Target="../notesSlides/notesSlide21.xml"/><Relationship Id="rId16" Type="http://schemas.openxmlformats.org/officeDocument/2006/relationships/hyperlink" Target="https://www.gsma.com/mobilefordevelopment/resources/the-connectivity-needs-and-usage-assessment-conua-toolkit/" TargetMode="External"/><Relationship Id="rId1" Type="http://schemas.openxmlformats.org/officeDocument/2006/relationships/slideLayout" Target="../slideLayouts/slideLayout15.xml"/><Relationship Id="rId6" Type="http://schemas.openxmlformats.org/officeDocument/2006/relationships/hyperlink" Target="https://academy.itu.int/training-courses/full-catalogue/introduction-developing-national-emergency-telecommunication-plans" TargetMode="External"/><Relationship Id="rId11" Type="http://schemas.openxmlformats.org/officeDocument/2006/relationships/hyperlink" Target="https://academy.itu.int/training-courses/full-catalogue/practical-disaster-response-how-develop-table-top-simulation-exercises-ttx" TargetMode="External"/><Relationship Id="rId5" Type="http://schemas.openxmlformats.org/officeDocument/2006/relationships/hyperlink" Target="https://treaties.un.org/pages/ViewDetails.aspx?src=TREATY&amp;mtdsg_no=XXV-4&amp;chapter=25&amp;clang=_en" TargetMode="External"/><Relationship Id="rId15" Type="http://schemas.openxmlformats.org/officeDocument/2006/relationships/hyperlink" Target="https://www.etcluster.org/document/emergency-telecommunications-preparedness-checklist" TargetMode="External"/><Relationship Id="rId10" Type="http://schemas.openxmlformats.org/officeDocument/2006/relationships/hyperlink" Target="https://www.itu.int/en/ITU-D/Emergency-Telecommunications/Pages/Publications/2020/Guidelines-for-TTX.aspx" TargetMode="External"/><Relationship Id="rId4" Type="http://schemas.openxmlformats.org/officeDocument/2006/relationships/hyperlink" Target="https://academy.itu.int/training-courses/full-catalogue/tampere-convention-and-telecommunications-deployments-when-disasters-strike" TargetMode="External"/><Relationship Id="rId9" Type="http://schemas.openxmlformats.org/officeDocument/2006/relationships/hyperlink" Target="https://www.gsma.com/mobilefordevelopment/resources/national-emergency-telecommunications-plans-enablers-and-safeguards-a-brief-evaluation-guide-for-policy-practitioners/" TargetMode="External"/><Relationship Id="rId14" Type="http://schemas.openxmlformats.org/officeDocument/2006/relationships/hyperlink" Target="https://www.itu.int/itu-d/tnd-map-public/dc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treaties.un.org/pages/ViewDetails.aspx?src=TREATY&amp;mtdsg_no=XXV-4&amp;chapter=25&amp;clang=_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June 2022"/>
          <p:cNvSpPr txBox="1">
            <a:spLocks noGrp="1"/>
          </p:cNvSpPr>
          <p:nvPr>
            <p:ph type="body" idx="21"/>
          </p:nvPr>
        </p:nvSpPr>
        <p:spPr>
          <a:xfrm>
            <a:off x="1206499" y="11839048"/>
            <a:ext cx="21971002"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dirty="0">
                <a:solidFill>
                  <a:srgbClr val="153970"/>
                </a:solidFill>
              </a:rPr>
              <a:t>Ju</a:t>
            </a:r>
            <a:r>
              <a:rPr lang="en-US" altLang="zh-CN" dirty="0">
                <a:solidFill>
                  <a:srgbClr val="153970"/>
                </a:solidFill>
              </a:rPr>
              <a:t>lio de</a:t>
            </a:r>
            <a:r>
              <a:rPr dirty="0">
                <a:solidFill>
                  <a:srgbClr val="153970"/>
                </a:solidFill>
              </a:rPr>
              <a:t> 2022</a:t>
            </a:r>
          </a:p>
        </p:txBody>
      </p:sp>
      <p:sp>
        <p:nvSpPr>
          <p:cNvPr id="152" name="TAMPERE CONVENTION"/>
          <p:cNvSpPr txBox="1">
            <a:spLocks noGrp="1"/>
          </p:cNvSpPr>
          <p:nvPr>
            <p:ph type="ctrTitle"/>
          </p:nvPr>
        </p:nvSpPr>
        <p:spPr>
          <a:prstGeom prst="rect">
            <a:avLst/>
          </a:prstGeom>
        </p:spPr>
        <p:txBody>
          <a:bodyPr/>
          <a:lstStyle>
            <a:lvl1pPr>
              <a:defRPr b="0">
                <a:solidFill>
                  <a:srgbClr val="09205C"/>
                </a:solidFill>
                <a:latin typeface="Avenir Heavy"/>
                <a:ea typeface="Avenir Heavy"/>
                <a:cs typeface="Avenir Heavy"/>
                <a:sym typeface="Avenir Heavy"/>
              </a:defRPr>
            </a:lvl1pPr>
          </a:lstStyle>
          <a:p>
            <a:r>
              <a:rPr lang="es-ES" dirty="0"/>
              <a:t>EL CONVENIO DE TAMPERE</a:t>
            </a:r>
            <a:endParaRPr dirty="0"/>
          </a:p>
        </p:txBody>
      </p:sp>
      <p:sp>
        <p:nvSpPr>
          <p:cNvPr id="153" name="Ratification and Implementation"/>
          <p:cNvSpPr txBox="1">
            <a:spLocks noGrp="1"/>
          </p:cNvSpPr>
          <p:nvPr>
            <p:ph type="subTitle" sz="quarter" idx="1"/>
          </p:nvPr>
        </p:nvSpPr>
        <p:spPr>
          <a:prstGeom prst="rect">
            <a:avLst/>
          </a:prstGeom>
        </p:spPr>
        <p:txBody>
          <a:bodyPr/>
          <a:lstStyle>
            <a:lvl1pPr>
              <a:defRPr b="0">
                <a:solidFill>
                  <a:schemeClr val="accent1">
                    <a:hueOff val="114395"/>
                    <a:lumOff val="-24975"/>
                  </a:schemeClr>
                </a:solidFill>
                <a:latin typeface="Avenir"/>
                <a:ea typeface="Avenir"/>
                <a:cs typeface="Avenir"/>
                <a:sym typeface="Avenir Roman"/>
              </a:defRPr>
            </a:lvl1pPr>
          </a:lstStyle>
          <a:p>
            <a:r>
              <a:rPr dirty="0" err="1" smtClean="0">
                <a:solidFill>
                  <a:srgbClr val="075173"/>
                </a:solidFill>
              </a:rPr>
              <a:t>Ratif</a:t>
            </a:r>
            <a:r>
              <a:rPr lang="es-ES" dirty="0" err="1" smtClean="0">
                <a:solidFill>
                  <a:srgbClr val="075173"/>
                </a:solidFill>
              </a:rPr>
              <a:t>icación</a:t>
            </a:r>
            <a:r>
              <a:rPr lang="es-ES" dirty="0" smtClean="0">
                <a:solidFill>
                  <a:srgbClr val="075173"/>
                </a:solidFill>
              </a:rPr>
              <a:t> </a:t>
            </a:r>
            <a:r>
              <a:rPr lang="es-ES" dirty="0">
                <a:solidFill>
                  <a:srgbClr val="075173"/>
                </a:solidFill>
              </a:rPr>
              <a:t>y aplicación</a:t>
            </a:r>
            <a:endParaRPr dirty="0">
              <a:solidFill>
                <a:srgbClr val="075173"/>
              </a:solidFill>
            </a:endParaRPr>
          </a:p>
        </p:txBody>
      </p:sp>
      <p:pic>
        <p:nvPicPr>
          <p:cNvPr id="154"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55"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n-US" dirty="0"/>
              <a:t>El </a:t>
            </a:r>
            <a:r>
              <a:rPr lang="en-US" dirty="0" err="1"/>
              <a:t>Convenio</a:t>
            </a:r>
            <a:r>
              <a:rPr lang="en-US" dirty="0"/>
              <a:t> de Tampere</a:t>
            </a:r>
            <a:endParaRPr dirty="0"/>
          </a:p>
        </p:txBody>
      </p:sp>
      <p:sp>
        <p:nvSpPr>
          <p:cNvPr id="249" name="Benefi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err="1"/>
              <a:t>Benef</a:t>
            </a:r>
            <a:r>
              <a:rPr lang="es-ES" dirty="0" err="1"/>
              <a:t>icios</a:t>
            </a:r>
            <a:endParaRPr dirty="0"/>
          </a:p>
        </p:txBody>
      </p:sp>
      <p:sp>
        <p:nvSpPr>
          <p:cNvPr id="250" name="Rectangle 7"/>
          <p:cNvSpPr txBox="1"/>
          <p:nvPr/>
        </p:nvSpPr>
        <p:spPr>
          <a:xfrm>
            <a:off x="1206500" y="3743888"/>
            <a:ext cx="21291216" cy="535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Establece una estructura para gestionar peticiones de asistencia.</a:t>
            </a: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Crea mecanismos para establecer prácticas idóneas, modelos de acuerdos, etc.</a:t>
            </a: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Mejora la preparación antes de que se produzcan catástrofes.</a:t>
            </a: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Facilita el despliegue de telecomunicaciones/recursos TIC inmediatamente después de una catástrofe. </a:t>
            </a: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Protege los intereses de los Estados beneficiarios.</a:t>
            </a:r>
            <a:endParaRPr dirty="0"/>
          </a:p>
        </p:txBody>
      </p:sp>
      <p:pic>
        <p:nvPicPr>
          <p:cNvPr id="251"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2"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n-US" dirty="0"/>
              <a:t>El </a:t>
            </a:r>
            <a:r>
              <a:rPr lang="en-US" dirty="0" err="1"/>
              <a:t>Convenio</a:t>
            </a:r>
            <a:r>
              <a:rPr lang="en-US" dirty="0"/>
              <a:t> de Tampere</a:t>
            </a:r>
            <a:endParaRPr dirty="0"/>
          </a:p>
        </p:txBody>
      </p:sp>
      <p:sp>
        <p:nvSpPr>
          <p:cNvPr id="217" name="Process of Ratific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altLang="zh-CN" dirty="0"/>
              <a:t>¿</a:t>
            </a:r>
            <a:r>
              <a:rPr lang="en-US" altLang="zh-CN" dirty="0" err="1"/>
              <a:t>Cómo</a:t>
            </a:r>
            <a:r>
              <a:rPr lang="en-US" altLang="zh-CN" dirty="0"/>
              <a:t> se </a:t>
            </a:r>
            <a:r>
              <a:rPr lang="en-US" altLang="zh-CN" dirty="0" err="1"/>
              <a:t>ratifica</a:t>
            </a:r>
            <a:r>
              <a:rPr lang="en-US" altLang="zh-CN" dirty="0"/>
              <a:t>?</a:t>
            </a:r>
            <a:endParaRPr dirty="0"/>
          </a:p>
        </p:txBody>
      </p:sp>
      <p:sp>
        <p:nvSpPr>
          <p:cNvPr id="218" name="When the Convention was adopted, a State could express its consent to be bound by the Convention by any of the following means:…"/>
          <p:cNvSpPr txBox="1">
            <a:spLocks noGrp="1"/>
          </p:cNvSpPr>
          <p:nvPr>
            <p:ph type="body" sz="half" idx="1"/>
          </p:nvPr>
        </p:nvSpPr>
        <p:spPr>
          <a:xfrm>
            <a:off x="1206499" y="4248503"/>
            <a:ext cx="12411529" cy="7580999"/>
          </a:xfrm>
          <a:prstGeom prst="rect">
            <a:avLst/>
          </a:prstGeom>
        </p:spPr>
        <p:txBody>
          <a:bodyPr>
            <a:normAutofit lnSpcReduction="10000"/>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Para la adopción del convenio los Estados tuvieron la posibilidad de aceptar sus términos vinculantes mediante cualquiera de las siguientes acciones:</a:t>
            </a:r>
            <a:endParaRPr dirty="0"/>
          </a:p>
          <a:p>
            <a:pPr marL="1054100" lvl="1" indent="-4445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su firma con carácter definitivo;</a:t>
            </a:r>
          </a:p>
          <a:p>
            <a:pPr marL="1054100" lvl="1" indent="-4445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su firma bajo reserva de un procedimiento de ratificación, aceptación o aprobación, seguido del depósito de un instrumento de ratificación, aceptación o aprobación,</a:t>
            </a:r>
          </a:p>
          <a:p>
            <a:pPr marL="1054100" lvl="1" indent="-444500" defTabSz="825500">
              <a:lnSpc>
                <a:spcPct val="100000"/>
              </a:lnSpc>
              <a:spcBef>
                <a:spcPts val="1900"/>
              </a:spcBef>
              <a:defRPr sz="3500">
                <a:solidFill>
                  <a:srgbClr val="222222"/>
                </a:solidFill>
                <a:latin typeface="Avenir Book"/>
                <a:ea typeface="Avenir Book"/>
                <a:cs typeface="Avenir Book"/>
                <a:sym typeface="Avenir Book"/>
              </a:defRPr>
            </a:pPr>
            <a:r>
              <a:rPr lang="es-ES" dirty="0"/>
              <a:t>el depósito de un instrumento de ratificación/adhesión.</a:t>
            </a:r>
            <a:endParaRPr lang="en-GB" dirty="0"/>
          </a:p>
          <a:p>
            <a:pPr marL="609600" lvl="1" indent="0" algn="just" defTabSz="825500">
              <a:lnSpc>
                <a:spcPct val="100000"/>
              </a:lnSpc>
              <a:spcBef>
                <a:spcPts val="1900"/>
              </a:spcBef>
              <a:buNone/>
              <a:defRPr sz="3500">
                <a:solidFill>
                  <a:srgbClr val="222222"/>
                </a:solidFill>
                <a:latin typeface="Avenir Book"/>
                <a:ea typeface="Avenir Book"/>
                <a:cs typeface="Avenir Book"/>
                <a:sym typeface="Avenir Book"/>
              </a:defRPr>
            </a:pPr>
            <a:endParaRPr lang="en-US" dirty="0"/>
          </a:p>
          <a:p>
            <a:pPr marL="508000" lvl="1"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sz="3500" dirty="0">
                <a:solidFill>
                  <a:srgbClr val="222222"/>
                </a:solidFill>
                <a:latin typeface="Avenir Book"/>
              </a:rPr>
              <a:t>El proceso de ratificación dependerá de los procedimientos nacionales de ratificación.</a:t>
            </a:r>
            <a:endParaRPr sz="3500" dirty="0">
              <a:solidFill>
                <a:srgbClr val="222222"/>
              </a:solidFill>
              <a:latin typeface="Avenir Book"/>
            </a:endParaRPr>
          </a:p>
        </p:txBody>
      </p:sp>
      <p:pic>
        <p:nvPicPr>
          <p:cNvPr id="219" name="Picture 8" descr="Picture 8"/>
          <p:cNvPicPr>
            <a:picLocks noChangeAspect="1"/>
          </p:cNvPicPr>
          <p:nvPr/>
        </p:nvPicPr>
        <p:blipFill>
          <a:blip r:embed="rId3"/>
          <a:stretch>
            <a:fillRect/>
          </a:stretch>
        </p:blipFill>
        <p:spPr>
          <a:xfrm>
            <a:off x="15272087" y="3307741"/>
            <a:ext cx="5612005" cy="7580999"/>
          </a:xfrm>
          <a:prstGeom prst="rect">
            <a:avLst/>
          </a:prstGeom>
          <a:ln w="12700">
            <a:miter lim="400000"/>
          </a:ln>
          <a:effectLst>
            <a:outerShdw blurRad="215900" dist="236135" dir="2759927" rotWithShape="0">
              <a:srgbClr val="000000">
                <a:alpha val="58574"/>
              </a:srgbClr>
            </a:outerShdw>
          </a:effectLst>
        </p:spPr>
      </p:pic>
      <p:pic>
        <p:nvPicPr>
          <p:cNvPr id="220"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21"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s-ES" dirty="0"/>
              <a:t>El Convenio de </a:t>
            </a:r>
            <a:r>
              <a:rPr dirty="0"/>
              <a:t>Tampere</a:t>
            </a:r>
          </a:p>
        </p:txBody>
      </p:sp>
      <p:sp>
        <p:nvSpPr>
          <p:cNvPr id="224" name="Process of Ratification - Signing"/>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s-ES" dirty="0"/>
              <a:t>Firma</a:t>
            </a:r>
            <a:endParaRPr dirty="0"/>
          </a:p>
        </p:txBody>
      </p:sp>
      <p:sp>
        <p:nvSpPr>
          <p:cNvPr id="225" name="WHO CAN SIGN?…"/>
          <p:cNvSpPr txBox="1">
            <a:spLocks noGrp="1"/>
          </p:cNvSpPr>
          <p:nvPr>
            <p:ph type="body" sz="quarter" idx="1"/>
          </p:nvPr>
        </p:nvSpPr>
        <p:spPr>
          <a:xfrm>
            <a:off x="12192000" y="4969450"/>
            <a:ext cx="7905900" cy="4265596"/>
          </a:xfrm>
          <a:prstGeom prst="rect">
            <a:avLst/>
          </a:prstGeom>
        </p:spPr>
        <p:txBody>
          <a:bodyPr>
            <a:normAutofit lnSpcReduction="10000"/>
          </a:bodyPr>
          <a:lstStyle/>
          <a:p>
            <a:pPr marL="0" indent="0" algn="just" defTabSz="825500">
              <a:lnSpc>
                <a:spcPct val="100000"/>
              </a:lnSpc>
              <a:spcBef>
                <a:spcPts val="1900"/>
              </a:spcBef>
              <a:buNone/>
              <a:defRPr sz="3500">
                <a:solidFill>
                  <a:srgbClr val="222222"/>
                </a:solidFill>
                <a:latin typeface="Avenir Book"/>
                <a:ea typeface="Avenir Book"/>
                <a:cs typeface="Avenir Book"/>
                <a:sym typeface="Avenir Book"/>
              </a:defRPr>
            </a:pPr>
            <a:r>
              <a:rPr lang="en-US" dirty="0"/>
              <a:t>¿QUIÉN PUEDE FIRMARLO?</a:t>
            </a:r>
          </a:p>
          <a:p>
            <a:pPr marL="0" indent="0" algn="just" defTabSz="825500">
              <a:lnSpc>
                <a:spcPct val="100000"/>
              </a:lnSpc>
              <a:spcBef>
                <a:spcPts val="1900"/>
              </a:spcBef>
              <a:buNone/>
              <a:defRPr sz="3500">
                <a:solidFill>
                  <a:srgbClr val="222222"/>
                </a:solidFill>
                <a:latin typeface="Avenir Book"/>
                <a:ea typeface="Avenir Book"/>
                <a:cs typeface="Avenir Book"/>
                <a:sym typeface="Avenir Book"/>
              </a:defRPr>
            </a:pPr>
            <a:endParaRPr lang="en-US"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US" dirty="0"/>
              <a:t>Jefe de Estado/</a:t>
            </a:r>
            <a:r>
              <a:rPr lang="en-US" dirty="0" err="1"/>
              <a:t>Gobierno</a:t>
            </a:r>
            <a:r>
              <a:rPr lang="en-US" dirty="0"/>
              <a:t>.</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US" dirty="0" err="1"/>
              <a:t>Ministro</a:t>
            </a:r>
            <a:r>
              <a:rPr lang="en-US" dirty="0"/>
              <a:t> de </a:t>
            </a:r>
            <a:r>
              <a:rPr lang="en-US" dirty="0" err="1"/>
              <a:t>Exteriores</a:t>
            </a:r>
            <a:r>
              <a:rPr lang="en-US" dirty="0"/>
              <a:t>.</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Otro funcionario designado con poder de representación.</a:t>
            </a:r>
            <a:endParaRPr dirty="0"/>
          </a:p>
        </p:txBody>
      </p:sp>
      <p:pic>
        <p:nvPicPr>
          <p:cNvPr id="226" name="5 Imagen" descr="5 Imagen"/>
          <p:cNvPicPr>
            <a:picLocks noChangeAspect="1"/>
          </p:cNvPicPr>
          <p:nvPr/>
        </p:nvPicPr>
        <p:blipFill>
          <a:blip r:embed="rId3"/>
          <a:stretch>
            <a:fillRect/>
          </a:stretch>
        </p:blipFill>
        <p:spPr>
          <a:xfrm>
            <a:off x="1844007" y="4391977"/>
            <a:ext cx="8846462" cy="6015597"/>
          </a:xfrm>
          <a:prstGeom prst="rect">
            <a:avLst/>
          </a:prstGeom>
          <a:ln w="25400">
            <a:solidFill>
              <a:srgbClr val="000000"/>
            </a:solidFill>
            <a:miter/>
          </a:ln>
        </p:spPr>
      </p:pic>
      <p:pic>
        <p:nvPicPr>
          <p:cNvPr id="227"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28"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s-ES" dirty="0"/>
              <a:t>El Convenio de </a:t>
            </a:r>
            <a:r>
              <a:rPr dirty="0"/>
              <a:t>Tampere</a:t>
            </a:r>
          </a:p>
        </p:txBody>
      </p:sp>
      <p:sp>
        <p:nvSpPr>
          <p:cNvPr id="231" name="Process of Ratification - Sample of an instrument of full power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s-ES" dirty="0"/>
              <a:t>Muestra de un instrumento de plenos poderes</a:t>
            </a:r>
            <a:endParaRPr dirty="0"/>
          </a:p>
        </p:txBody>
      </p:sp>
      <p:pic>
        <p:nvPicPr>
          <p:cNvPr id="232" name="Picture 4" descr="Picture 4"/>
          <p:cNvPicPr>
            <a:picLocks noChangeAspect="1"/>
          </p:cNvPicPr>
          <p:nvPr/>
        </p:nvPicPr>
        <p:blipFill>
          <a:blip r:embed="rId3"/>
          <a:stretch>
            <a:fillRect/>
          </a:stretch>
        </p:blipFill>
        <p:spPr>
          <a:xfrm>
            <a:off x="1206500" y="3828801"/>
            <a:ext cx="13088356" cy="7058239"/>
          </a:xfrm>
          <a:prstGeom prst="rect">
            <a:avLst/>
          </a:prstGeom>
          <a:ln w="12700">
            <a:miter lim="400000"/>
          </a:ln>
        </p:spPr>
      </p:pic>
      <p:pic>
        <p:nvPicPr>
          <p:cNvPr id="233"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34"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
        <p:nvSpPr>
          <p:cNvPr id="2" name="TextBox 1">
            <a:extLst>
              <a:ext uri="{FF2B5EF4-FFF2-40B4-BE49-F238E27FC236}">
                <a16:creationId xmlns:a16="http://schemas.microsoft.com/office/drawing/2014/main" id="{4F50F18F-4EF8-86C4-D72A-C0E113BA26B5}"/>
              </a:ext>
            </a:extLst>
          </p:cNvPr>
          <p:cNvSpPr txBox="1"/>
          <p:nvPr/>
        </p:nvSpPr>
        <p:spPr>
          <a:xfrm>
            <a:off x="15666720" y="3918934"/>
            <a:ext cx="7086072" cy="7557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defTabSz="457200" hangingPunct="1">
              <a:lnSpc>
                <a:spcPct val="117999"/>
              </a:lnSpc>
              <a:defRPr/>
            </a:pPr>
            <a:r>
              <a:rPr lang="es-ES" altLang="zh-CN" sz="3200" dirty="0">
                <a:solidFill>
                  <a:schemeClr val="tx1">
                    <a:lumMod val="75000"/>
                  </a:schemeClr>
                </a:solidFill>
                <a:latin typeface="Avenir Book"/>
              </a:rPr>
              <a:t>Tras el proceso de ratificación interno de las partes contratantes del Convenio de </a:t>
            </a:r>
            <a:r>
              <a:rPr lang="es-ES" altLang="zh-CN" sz="3200" dirty="0" err="1">
                <a:solidFill>
                  <a:schemeClr val="tx1">
                    <a:lumMod val="75000"/>
                  </a:schemeClr>
                </a:solidFill>
                <a:latin typeface="Avenir Book"/>
              </a:rPr>
              <a:t>Tampere</a:t>
            </a:r>
            <a:r>
              <a:rPr lang="es-ES" altLang="zh-CN" sz="3200" dirty="0">
                <a:solidFill>
                  <a:schemeClr val="tx1">
                    <a:lumMod val="75000"/>
                  </a:schemeClr>
                </a:solidFill>
                <a:latin typeface="Avenir Book"/>
              </a:rPr>
              <a:t>, los instrumentos escritos que proporcionen pruebas formales del consentimiento a obligarse, así como las reservas y declaraciones, pasarán a manos de un depositario. </a:t>
            </a:r>
            <a:endParaRPr lang="en-US" altLang="zh-CN" sz="3200" dirty="0">
              <a:solidFill>
                <a:schemeClr val="tx1">
                  <a:lumMod val="75000"/>
                </a:schemeClr>
              </a:solidFill>
              <a:latin typeface="Avenir Book"/>
            </a:endParaRPr>
          </a:p>
          <a:p>
            <a:pPr algn="l">
              <a:lnSpc>
                <a:spcPct val="114000"/>
              </a:lnSpc>
            </a:pPr>
            <a:endParaRPr lang="en-US" sz="3200" dirty="0">
              <a:solidFill>
                <a:schemeClr val="tx1">
                  <a:lumMod val="75000"/>
                </a:schemeClr>
              </a:solidFill>
              <a:latin typeface="Avenir Book"/>
            </a:endParaRPr>
          </a:p>
          <a:p>
            <a:pPr algn="l">
              <a:lnSpc>
                <a:spcPct val="114000"/>
              </a:lnSpc>
            </a:pPr>
            <a:r>
              <a:rPr lang="es-ES" altLang="zh-CN" sz="3200" dirty="0">
                <a:solidFill>
                  <a:schemeClr val="tx1">
                    <a:lumMod val="75000"/>
                  </a:schemeClr>
                </a:solidFill>
                <a:latin typeface="Avenir Book"/>
              </a:rPr>
              <a:t>En el caso del Convenio de </a:t>
            </a:r>
            <a:r>
              <a:rPr lang="es-ES" altLang="zh-CN" sz="3200" dirty="0" err="1">
                <a:solidFill>
                  <a:schemeClr val="tx1">
                    <a:lumMod val="75000"/>
                  </a:schemeClr>
                </a:solidFill>
                <a:latin typeface="Avenir Book"/>
              </a:rPr>
              <a:t>Tampere</a:t>
            </a:r>
            <a:r>
              <a:rPr lang="es-ES" altLang="zh-CN" sz="3200" dirty="0">
                <a:solidFill>
                  <a:schemeClr val="tx1">
                    <a:lumMod val="75000"/>
                  </a:schemeClr>
                </a:solidFill>
                <a:latin typeface="Avenir Book"/>
              </a:rPr>
              <a:t>, el Secretario General de las Naciones Unidas actúa como depositario.</a:t>
            </a:r>
            <a:endParaRPr lang="en-US" sz="3200" dirty="0">
              <a:solidFill>
                <a:schemeClr val="tx1">
                  <a:lumMod val="75000"/>
                </a:schemeClr>
              </a:solidFill>
              <a:latin typeface="Avenir Book"/>
            </a:endParaRPr>
          </a:p>
          <a:p>
            <a:pPr algn="l">
              <a:lnSpc>
                <a:spcPct val="114000"/>
              </a:lnSpc>
            </a:pPr>
            <a:endParaRPr lang="x-es-XL" sz="3200" dirty="0">
              <a:solidFill>
                <a:schemeClr val="tx1">
                  <a:lumMod val="75000"/>
                </a:schemeClr>
              </a:solidFill>
              <a:latin typeface="Avenir Book"/>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n-US" dirty="0"/>
              <a:t>El </a:t>
            </a:r>
            <a:r>
              <a:rPr lang="en-US" dirty="0" err="1"/>
              <a:t>Convenio</a:t>
            </a:r>
            <a:r>
              <a:rPr lang="en-US" dirty="0"/>
              <a:t> de Tampere</a:t>
            </a:r>
            <a:endParaRPr dirty="0"/>
          </a:p>
        </p:txBody>
      </p:sp>
      <p:sp>
        <p:nvSpPr>
          <p:cNvPr id="237" name="Process of Ratification - Example of ratific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dirty="0" err="1"/>
              <a:t>Ejemplos</a:t>
            </a:r>
            <a:r>
              <a:rPr lang="en-US" dirty="0"/>
              <a:t> de </a:t>
            </a:r>
            <a:r>
              <a:rPr lang="en-US" dirty="0" err="1"/>
              <a:t>reserva</a:t>
            </a:r>
            <a:endParaRPr dirty="0"/>
          </a:p>
        </p:txBody>
      </p:sp>
      <p:sp>
        <p:nvSpPr>
          <p:cNvPr id="238" name="Rectangle 7"/>
          <p:cNvSpPr txBox="1"/>
          <p:nvPr/>
        </p:nvSpPr>
        <p:spPr>
          <a:xfrm>
            <a:off x="1259207" y="5888406"/>
            <a:ext cx="21291216" cy="7696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just" defTabSz="825500">
              <a:lnSpc>
                <a:spcPct val="90000"/>
              </a:lnSpc>
              <a:defRPr sz="2500">
                <a:solidFill>
                  <a:srgbClr val="222222"/>
                </a:solidFill>
                <a:latin typeface="Avenir Heavy"/>
                <a:ea typeface="Avenir Heavy"/>
                <a:cs typeface="Avenir Heavy"/>
                <a:sym typeface="Avenir Heavy"/>
              </a:defRPr>
            </a:pPr>
            <a:r>
              <a:rPr sz="2500" dirty="0">
                <a:solidFill>
                  <a:schemeClr val="tx1">
                    <a:lumMod val="75000"/>
                  </a:schemeClr>
                </a:solidFill>
                <a:latin typeface="Avenir Book"/>
              </a:rPr>
              <a:t>Colombia</a:t>
            </a:r>
          </a:p>
          <a:p>
            <a:pPr algn="just" defTabSz="825500">
              <a:lnSpc>
                <a:spcPct val="90000"/>
              </a:lnSpc>
              <a:defRPr sz="2500">
                <a:solidFill>
                  <a:srgbClr val="222222"/>
                </a:solidFill>
                <a:latin typeface="Avenir Heavy"/>
                <a:ea typeface="Avenir Heavy"/>
                <a:cs typeface="Avenir Heavy"/>
                <a:sym typeface="Avenir Heavy"/>
              </a:defRPr>
            </a:pPr>
            <a:r>
              <a:rPr lang="es-ES" sz="2500" dirty="0">
                <a:solidFill>
                  <a:schemeClr val="tx1">
                    <a:lumMod val="75000"/>
                  </a:schemeClr>
                </a:solidFill>
                <a:latin typeface="Avenir Book"/>
              </a:rPr>
              <a:t>Reserva: "El Gobierno de la República de Colombia formula una reserva al párrafo 3 del Artículo 11, por medio de la cual Colombia no se considera vinculada a ambos procedimientos de solución de controversias previstos en el párrafo 3 del Artículo </a:t>
            </a:r>
            <a:r>
              <a:rPr lang="es-ES" sz="2500" dirty="0" smtClean="0">
                <a:solidFill>
                  <a:schemeClr val="tx1">
                    <a:lumMod val="75000"/>
                  </a:schemeClr>
                </a:solidFill>
                <a:latin typeface="Avenir Book"/>
              </a:rPr>
              <a:t>11“.</a:t>
            </a:r>
            <a:endParaRPr lang="es-ES" sz="2500" dirty="0">
              <a:solidFill>
                <a:schemeClr val="tx1">
                  <a:lumMod val="75000"/>
                </a:schemeClr>
              </a:solidFill>
              <a:latin typeface="Avenir Book"/>
            </a:endParaRPr>
          </a:p>
          <a:p>
            <a:pPr algn="just" defTabSz="825500">
              <a:lnSpc>
                <a:spcPct val="90000"/>
              </a:lnSpc>
              <a:defRPr sz="2500">
                <a:solidFill>
                  <a:srgbClr val="222222"/>
                </a:solidFill>
                <a:latin typeface="Avenir Heavy"/>
                <a:ea typeface="Avenir Heavy"/>
                <a:cs typeface="Avenir Heavy"/>
                <a:sym typeface="Avenir Heavy"/>
              </a:defRPr>
            </a:pPr>
            <a:endParaRPr sz="2500" dirty="0">
              <a:solidFill>
                <a:schemeClr val="tx1">
                  <a:lumMod val="75000"/>
                </a:schemeClr>
              </a:solidFill>
              <a:latin typeface="Avenir Book"/>
            </a:endParaRPr>
          </a:p>
          <a:p>
            <a:pPr algn="just" defTabSz="825500">
              <a:lnSpc>
                <a:spcPct val="90000"/>
              </a:lnSpc>
              <a:defRPr sz="2500">
                <a:solidFill>
                  <a:srgbClr val="222222"/>
                </a:solidFill>
                <a:latin typeface="Avenir Heavy"/>
                <a:ea typeface="Avenir Heavy"/>
                <a:cs typeface="Avenir Heavy"/>
                <a:sym typeface="Avenir Heavy"/>
              </a:defRPr>
            </a:pPr>
            <a:r>
              <a:rPr lang="es-ES" sz="2500" dirty="0">
                <a:solidFill>
                  <a:schemeClr val="tx1">
                    <a:lumMod val="75000"/>
                  </a:schemeClr>
                </a:solidFill>
                <a:latin typeface="Avenir Book"/>
              </a:rPr>
              <a:t>Irlanda</a:t>
            </a:r>
          </a:p>
          <a:p>
            <a:pPr algn="just" defTabSz="825500">
              <a:lnSpc>
                <a:spcPct val="90000"/>
              </a:lnSpc>
              <a:defRPr sz="2500">
                <a:solidFill>
                  <a:srgbClr val="222222"/>
                </a:solidFill>
                <a:latin typeface="Avenir Heavy"/>
                <a:ea typeface="Avenir Heavy"/>
                <a:cs typeface="Avenir Heavy"/>
                <a:sym typeface="Avenir Heavy"/>
              </a:defRPr>
            </a:pPr>
            <a:r>
              <a:rPr lang="es-ES" sz="2500" dirty="0">
                <a:solidFill>
                  <a:schemeClr val="tx1">
                    <a:lumMod val="75000"/>
                  </a:schemeClr>
                </a:solidFill>
                <a:latin typeface="Avenir Book"/>
              </a:rPr>
              <a:t>Reserva: "En la medida en que ciertas disposiciones del Convenio de </a:t>
            </a:r>
            <a:r>
              <a:rPr lang="es-ES" sz="2500" dirty="0" err="1">
                <a:solidFill>
                  <a:schemeClr val="tx1">
                    <a:lumMod val="75000"/>
                  </a:schemeClr>
                </a:solidFill>
                <a:latin typeface="Avenir Book"/>
              </a:rPr>
              <a:t>Tampere</a:t>
            </a:r>
            <a:r>
              <a:rPr lang="es-ES" sz="2500" dirty="0">
                <a:solidFill>
                  <a:schemeClr val="tx1">
                    <a:lumMod val="75000"/>
                  </a:schemeClr>
                </a:solidFill>
                <a:latin typeface="Avenir Book"/>
              </a:rPr>
              <a:t> sobre el Suministro de Recursos de Telecomunicaciones para la Mitigación de Catástrofes y las Operaciones de Socorro en Casos de Catástrofe ("el Convenio") son responsabilidad de la Comunidad Europea, Irlanda ha de aplicar plenamente el Convenio de conformidad con los procedimientos de esta organización internacional".</a:t>
            </a:r>
            <a:endParaRPr sz="2500" dirty="0">
              <a:solidFill>
                <a:schemeClr val="tx1">
                  <a:lumMod val="75000"/>
                </a:schemeClr>
              </a:solidFill>
              <a:latin typeface="Avenir Book"/>
            </a:endParaRPr>
          </a:p>
          <a:p>
            <a:pPr algn="just" defTabSz="825500">
              <a:lnSpc>
                <a:spcPct val="90000"/>
              </a:lnSpc>
              <a:defRPr sz="2500">
                <a:solidFill>
                  <a:srgbClr val="222222"/>
                </a:solidFill>
                <a:latin typeface="Avenir Heavy"/>
                <a:ea typeface="Avenir Heavy"/>
                <a:cs typeface="Avenir Heavy"/>
                <a:sym typeface="Avenir Heavy"/>
              </a:defRPr>
            </a:pPr>
            <a:endParaRPr sz="2500" dirty="0">
              <a:solidFill>
                <a:schemeClr val="tx1">
                  <a:lumMod val="75000"/>
                </a:schemeClr>
              </a:solidFill>
              <a:latin typeface="Avenir Book"/>
            </a:endParaRPr>
          </a:p>
          <a:p>
            <a:pPr algn="just" defTabSz="825500">
              <a:lnSpc>
                <a:spcPct val="90000"/>
              </a:lnSpc>
              <a:defRPr sz="2500">
                <a:solidFill>
                  <a:srgbClr val="222222"/>
                </a:solidFill>
                <a:latin typeface="Avenir Heavy"/>
                <a:ea typeface="Avenir Heavy"/>
                <a:cs typeface="Avenir Heavy"/>
                <a:sym typeface="Avenir Heavy"/>
              </a:defRPr>
            </a:pPr>
            <a:r>
              <a:rPr lang="es-ES" sz="2500" dirty="0">
                <a:solidFill>
                  <a:schemeClr val="tx1">
                    <a:lumMod val="75000"/>
                  </a:schemeClr>
                </a:solidFill>
                <a:latin typeface="Avenir Book"/>
              </a:rPr>
              <a:t>Luxemburgo</a:t>
            </a:r>
          </a:p>
          <a:p>
            <a:pPr algn="just" defTabSz="825500">
              <a:lnSpc>
                <a:spcPct val="90000"/>
              </a:lnSpc>
              <a:defRPr sz="2500">
                <a:solidFill>
                  <a:srgbClr val="222222"/>
                </a:solidFill>
                <a:latin typeface="Avenir Heavy"/>
                <a:ea typeface="Avenir Heavy"/>
                <a:cs typeface="Avenir Heavy"/>
                <a:sym typeface="Avenir Heavy"/>
              </a:defRPr>
            </a:pPr>
            <a:r>
              <a:rPr lang="es-ES" sz="2500" dirty="0">
                <a:solidFill>
                  <a:schemeClr val="tx1">
                    <a:lumMod val="75000"/>
                  </a:schemeClr>
                </a:solidFill>
                <a:latin typeface="Avenir Book"/>
              </a:rPr>
              <a:t>Reserva: "En la medida en que ciertas disposiciones del Convenio de </a:t>
            </a:r>
            <a:r>
              <a:rPr lang="es-ES" sz="2500" dirty="0" err="1">
                <a:solidFill>
                  <a:schemeClr val="tx1">
                    <a:lumMod val="75000"/>
                  </a:schemeClr>
                </a:solidFill>
                <a:latin typeface="Avenir Book"/>
              </a:rPr>
              <a:t>Tampere</a:t>
            </a:r>
            <a:r>
              <a:rPr lang="es-ES" sz="2500" dirty="0">
                <a:solidFill>
                  <a:schemeClr val="tx1">
                    <a:lumMod val="75000"/>
                  </a:schemeClr>
                </a:solidFill>
                <a:latin typeface="Avenir Book"/>
              </a:rPr>
              <a:t> sobre el Suministro de Recursos de Telecomunicaciones para la Mitigación de Catástrofes y las Operaciones de Socorro en Casos de Catástrofe son responsabilidad de la Comunidad Europea, Luxemburgo ha de aplicar plenamente el Convenio de conformidad con los procedimientos de esta organización internacional". </a:t>
            </a:r>
          </a:p>
          <a:p>
            <a:pPr algn="just" defTabSz="825500">
              <a:lnSpc>
                <a:spcPct val="90000"/>
              </a:lnSpc>
              <a:defRPr sz="2500">
                <a:solidFill>
                  <a:srgbClr val="222222"/>
                </a:solidFill>
                <a:latin typeface="Avenir Heavy"/>
                <a:ea typeface="Avenir Heavy"/>
                <a:cs typeface="Avenir Heavy"/>
                <a:sym typeface="Avenir Heavy"/>
              </a:defRPr>
            </a:pPr>
            <a:endParaRPr sz="2500" dirty="0">
              <a:solidFill>
                <a:schemeClr val="tx1">
                  <a:lumMod val="75000"/>
                </a:schemeClr>
              </a:solidFill>
              <a:latin typeface="Avenir Book"/>
            </a:endParaRPr>
          </a:p>
          <a:p>
            <a:pPr algn="just" defTabSz="825500">
              <a:lnSpc>
                <a:spcPct val="90000"/>
              </a:lnSpc>
              <a:defRPr sz="2500">
                <a:solidFill>
                  <a:srgbClr val="222222"/>
                </a:solidFill>
                <a:latin typeface="Avenir Heavy"/>
                <a:ea typeface="Avenir Heavy"/>
                <a:cs typeface="Avenir Heavy"/>
                <a:sym typeface="Avenir Heavy"/>
              </a:defRPr>
            </a:pPr>
            <a:r>
              <a:rPr sz="2500" dirty="0">
                <a:solidFill>
                  <a:schemeClr val="tx1">
                    <a:lumMod val="75000"/>
                  </a:schemeClr>
                </a:solidFill>
                <a:latin typeface="Avenir Book"/>
              </a:rPr>
              <a:t>Montenegro</a:t>
            </a:r>
          </a:p>
          <a:p>
            <a:pPr algn="just" defTabSz="825500">
              <a:lnSpc>
                <a:spcPct val="90000"/>
              </a:lnSpc>
              <a:defRPr sz="2500">
                <a:solidFill>
                  <a:srgbClr val="222222"/>
                </a:solidFill>
                <a:latin typeface="Avenir Heavy"/>
                <a:ea typeface="Avenir Heavy"/>
                <a:cs typeface="Avenir Heavy"/>
                <a:sym typeface="Avenir Heavy"/>
              </a:defRPr>
            </a:pPr>
            <a:r>
              <a:rPr lang="es-ES" sz="2500" dirty="0">
                <a:solidFill>
                  <a:schemeClr val="tx1">
                    <a:lumMod val="75000"/>
                  </a:schemeClr>
                </a:solidFill>
                <a:latin typeface="Avenir Book"/>
              </a:rPr>
              <a:t>Reserva: "De conformidad con el Artículo 14 del Convenio de Tampere sobre el Suministro de Recursos de Telecomunicaciones para la Mitigación de Catástrofes y las Operaciones de Socorro en Casos de Catástrofe, adoptado en Tampere el 18 de junio de 1998, el Gobierno de Montenegro declara que el presente Convenio no se aplicará a:</a:t>
            </a:r>
          </a:p>
          <a:p>
            <a:pPr algn="just" defTabSz="825500">
              <a:lnSpc>
                <a:spcPct val="90000"/>
              </a:lnSpc>
              <a:defRPr sz="2500">
                <a:solidFill>
                  <a:srgbClr val="222222"/>
                </a:solidFill>
                <a:latin typeface="Avenir Heavy"/>
                <a:ea typeface="Avenir Heavy"/>
                <a:cs typeface="Avenir Heavy"/>
                <a:sym typeface="Avenir Heavy"/>
              </a:defRPr>
            </a:pPr>
            <a:r>
              <a:rPr lang="es-ES" sz="2500" dirty="0">
                <a:solidFill>
                  <a:schemeClr val="tx1">
                    <a:lumMod val="75000"/>
                  </a:schemeClr>
                </a:solidFill>
                <a:latin typeface="Avenir Book"/>
              </a:rPr>
              <a:t>En la medida en que ciertas disposiciones del Convenio de Tampere sobre el Suministro de Recursos de Telecomunicaciones para la Mitigación de Catástrofes y las Operaciones de Socorro en Casos de Catástrofe (</a:t>
            </a:r>
            <a:r>
              <a:rPr lang="es-ES" dirty="0">
                <a:solidFill>
                  <a:schemeClr val="tx1">
                    <a:lumMod val="75000"/>
                  </a:schemeClr>
                </a:solidFill>
              </a:rPr>
              <a:t>"</a:t>
            </a:r>
            <a:r>
              <a:rPr lang="es-ES" sz="2500" dirty="0">
                <a:solidFill>
                  <a:schemeClr val="tx1">
                    <a:lumMod val="75000"/>
                  </a:schemeClr>
                </a:solidFill>
                <a:latin typeface="Avenir Book"/>
              </a:rPr>
              <a:t>el Convenio</a:t>
            </a:r>
            <a:r>
              <a:rPr lang="es-ES" dirty="0">
                <a:solidFill>
                  <a:schemeClr val="tx1">
                    <a:lumMod val="75000"/>
                  </a:schemeClr>
                </a:solidFill>
              </a:rPr>
              <a:t>"</a:t>
            </a:r>
            <a:r>
              <a:rPr lang="es-ES" sz="2500" dirty="0">
                <a:solidFill>
                  <a:schemeClr val="tx1">
                    <a:lumMod val="75000"/>
                  </a:schemeClr>
                </a:solidFill>
                <a:latin typeface="Avenir Book"/>
              </a:rPr>
              <a:t>) son responsabilidad de la Comunidad Europea, Montenegro ha de aplicar plenamente el Convenio de conformidad con los procedimientos de esta organización internacional".</a:t>
            </a:r>
            <a:endParaRPr sz="2500" dirty="0">
              <a:solidFill>
                <a:schemeClr val="tx1">
                  <a:lumMod val="75000"/>
                </a:schemeClr>
              </a:solidFill>
              <a:latin typeface="Avenir Book"/>
            </a:endParaRPr>
          </a:p>
        </p:txBody>
      </p:sp>
      <p:pic>
        <p:nvPicPr>
          <p:cNvPr id="23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4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9" name="Rectangle 7">
            <a:extLst>
              <a:ext uri="{FF2B5EF4-FFF2-40B4-BE49-F238E27FC236}">
                <a16:creationId xmlns:a16="http://schemas.microsoft.com/office/drawing/2014/main" id="{1341ADC7-000D-E5D4-D51B-2B06508F9663}"/>
              </a:ext>
            </a:extLst>
          </p:cNvPr>
          <p:cNvSpPr txBox="1"/>
          <p:nvPr/>
        </p:nvSpPr>
        <p:spPr>
          <a:xfrm>
            <a:off x="1206500" y="3743888"/>
            <a:ext cx="21291216" cy="535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p:txBody>
      </p:sp>
      <p:sp>
        <p:nvSpPr>
          <p:cNvPr id="3" name="TextBox 2">
            <a:extLst>
              <a:ext uri="{FF2B5EF4-FFF2-40B4-BE49-F238E27FC236}">
                <a16:creationId xmlns:a16="http://schemas.microsoft.com/office/drawing/2014/main" id="{A0B73558-A463-3F64-593E-11DAAEB86182}"/>
              </a:ext>
            </a:extLst>
          </p:cNvPr>
          <p:cNvSpPr txBox="1"/>
          <p:nvPr/>
        </p:nvSpPr>
        <p:spPr>
          <a:xfrm>
            <a:off x="1259207" y="3308212"/>
            <a:ext cx="21865586" cy="2503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spcAft>
                <a:spcPts val="1200"/>
              </a:spcAft>
              <a:buFont typeface="Arial" panose="020B0604020202020204" pitchFamily="34" charset="0"/>
              <a:buChar char="•"/>
            </a:pPr>
            <a:r>
              <a:rPr lang="es-ES" sz="3400" dirty="0">
                <a:solidFill>
                  <a:srgbClr val="222222"/>
                </a:solidFill>
                <a:latin typeface="Avenir Book"/>
              </a:rPr>
              <a:t>Al firmar definitivamente, ratificar o adherirse al presente Convenio o a una modificación del mismo, los Estados Partes podrán formular reservas. </a:t>
            </a:r>
          </a:p>
          <a:p>
            <a:pPr marL="571500" indent="-571500" algn="l">
              <a:spcAft>
                <a:spcPts val="1200"/>
              </a:spcAft>
              <a:buFont typeface="Arial" panose="020B0604020202020204" pitchFamily="34" charset="0"/>
              <a:buChar char="•"/>
            </a:pPr>
            <a:r>
              <a:rPr lang="es-ES" sz="3400" dirty="0">
                <a:solidFill>
                  <a:srgbClr val="222222"/>
                </a:solidFill>
                <a:latin typeface="Avenir Book"/>
              </a:rPr>
              <a:t>Una reserva es una declaración por la que el Estado se reserva el derecho a no cumplir determinadas disposiciones del tratado</a:t>
            </a:r>
            <a:r>
              <a:rPr lang="en-US" sz="3400" dirty="0">
                <a:solidFill>
                  <a:srgbClr val="222222"/>
                </a:solidFill>
                <a:latin typeface="Avenir Book"/>
              </a:rP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n-US" dirty="0"/>
              <a:t>El </a:t>
            </a:r>
            <a:r>
              <a:rPr lang="en-US" dirty="0" err="1"/>
              <a:t>Convenio</a:t>
            </a:r>
            <a:r>
              <a:rPr lang="en-US" dirty="0"/>
              <a:t> de Tampere</a:t>
            </a:r>
            <a:endParaRPr dirty="0"/>
          </a:p>
        </p:txBody>
      </p:sp>
      <p:sp>
        <p:nvSpPr>
          <p:cNvPr id="243" name="Process of Implement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dirty="0" err="1"/>
              <a:t>Proceso</a:t>
            </a:r>
            <a:r>
              <a:rPr lang="en-US" dirty="0"/>
              <a:t> de </a:t>
            </a:r>
            <a:r>
              <a:rPr lang="en-US" dirty="0" err="1"/>
              <a:t>aplicación</a:t>
            </a:r>
            <a:endParaRPr dirty="0"/>
          </a:p>
        </p:txBody>
      </p:sp>
      <p:sp>
        <p:nvSpPr>
          <p:cNvPr id="244" name="Rectangle 7"/>
          <p:cNvSpPr txBox="1"/>
          <p:nvPr/>
        </p:nvSpPr>
        <p:spPr>
          <a:xfrm>
            <a:off x="1206500" y="3743888"/>
            <a:ext cx="21291216" cy="535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La aplicación del Convenio de </a:t>
            </a:r>
            <a:r>
              <a:rPr lang="es-ES" dirty="0" err="1"/>
              <a:t>Tampere</a:t>
            </a:r>
            <a:r>
              <a:rPr lang="es-ES" dirty="0"/>
              <a:t> es diferente para muchos países. El proceso simplificado podría ser el siguiente:</a:t>
            </a: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s-ES" dirty="0"/>
              <a:t>Legislación nacional sobre aplicación del Convenio de Tampere.</a:t>
            </a: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s-ES" dirty="0"/>
              <a:t>Concienciación: informar a partes interesadas y a organismos nacionales sobre la legislación y garantizar su aplicación.</a:t>
            </a: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s-ES" dirty="0"/>
              <a:t>Proceso de activación: cuándo tiene que activarse el Convenio de Tampere en caso de catástrofe.</a:t>
            </a:r>
            <a:endParaRPr dirty="0"/>
          </a:p>
        </p:txBody>
      </p:sp>
      <p:pic>
        <p:nvPicPr>
          <p:cNvPr id="24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4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s-ES" dirty="0"/>
              <a:t>El Convenio de </a:t>
            </a:r>
            <a:r>
              <a:rPr dirty="0"/>
              <a:t>Tampere</a:t>
            </a:r>
          </a:p>
        </p:txBody>
      </p:sp>
      <p:sp>
        <p:nvSpPr>
          <p:cNvPr id="255" name="Challeng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dirty="0" err="1"/>
              <a:t>Dificultades</a:t>
            </a:r>
            <a:r>
              <a:rPr lang="en-US" dirty="0"/>
              <a:t> </a:t>
            </a:r>
            <a:endParaRPr dirty="0"/>
          </a:p>
        </p:txBody>
      </p:sp>
      <p:sp>
        <p:nvSpPr>
          <p:cNvPr id="256" name="Rectangle 7"/>
          <p:cNvSpPr txBox="1"/>
          <p:nvPr/>
        </p:nvSpPr>
        <p:spPr>
          <a:xfrm>
            <a:off x="1206500" y="3743888"/>
            <a:ext cx="21291216" cy="8371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57200" indent="-431800" algn="just" defTabSz="825500">
              <a:buSzPct val="123000"/>
              <a:buFontTx/>
              <a:buChar char="•"/>
              <a:defRPr sz="3400">
                <a:solidFill>
                  <a:srgbClr val="222222"/>
                </a:solidFill>
                <a:latin typeface="Avenir Book"/>
                <a:ea typeface="Avenir Book"/>
                <a:cs typeface="Avenir Book"/>
                <a:sym typeface="Avenir Book"/>
              </a:defRPr>
            </a:pPr>
            <a:r>
              <a:rPr lang="es-ES" sz="3400" dirty="0">
                <a:solidFill>
                  <a:srgbClr val="222222"/>
                </a:solidFill>
                <a:latin typeface="Avenir Book"/>
              </a:rPr>
              <a:t>Falta de concienciación y de conocimiento sobre los beneficios del Convenio.</a:t>
            </a:r>
            <a:endParaRPr lang="en-US" sz="3400" dirty="0">
              <a:solidFill>
                <a:srgbClr val="222222"/>
              </a:solidFill>
              <a:latin typeface="Avenir Book"/>
            </a:endParaRPr>
          </a:p>
          <a:p>
            <a:pPr marL="25400" algn="just" defTabSz="825500">
              <a:buSzPct val="123000"/>
              <a:defRPr sz="3400">
                <a:solidFill>
                  <a:srgbClr val="222222"/>
                </a:solidFill>
                <a:latin typeface="Avenir Book"/>
                <a:ea typeface="Avenir Book"/>
                <a:cs typeface="Avenir Book"/>
                <a:sym typeface="Avenir Book"/>
              </a:defRPr>
            </a:pPr>
            <a:endParaRPr sz="3400" dirty="0">
              <a:solidFill>
                <a:srgbClr val="222222"/>
              </a:solidFill>
              <a:latin typeface="Avenir Book"/>
            </a:endParaRPr>
          </a:p>
          <a:p>
            <a:pPr marL="457200" indent="-431800" algn="just" defTabSz="825500">
              <a:buSzPct val="123000"/>
              <a:buFontTx/>
              <a:buChar char="•"/>
              <a:defRPr sz="3400">
                <a:solidFill>
                  <a:srgbClr val="222222"/>
                </a:solidFill>
                <a:latin typeface="Avenir Book"/>
                <a:ea typeface="Avenir Book"/>
                <a:cs typeface="Avenir Book"/>
                <a:sym typeface="Avenir Book"/>
              </a:defRPr>
            </a:pPr>
            <a:r>
              <a:rPr lang="en-US" sz="3400" dirty="0" err="1">
                <a:solidFill>
                  <a:srgbClr val="222222"/>
                </a:solidFill>
                <a:latin typeface="Avenir Book"/>
              </a:rPr>
              <a:t>Procedimientos</a:t>
            </a:r>
            <a:r>
              <a:rPr lang="en-US" sz="3400" dirty="0">
                <a:solidFill>
                  <a:srgbClr val="222222"/>
                </a:solidFill>
                <a:latin typeface="Avenir Book"/>
              </a:rPr>
              <a:t> de </a:t>
            </a:r>
            <a:r>
              <a:rPr lang="en-US" sz="3400" dirty="0" err="1">
                <a:solidFill>
                  <a:srgbClr val="222222"/>
                </a:solidFill>
                <a:latin typeface="Avenir Book"/>
              </a:rPr>
              <a:t>ratificación</a:t>
            </a:r>
            <a:r>
              <a:rPr lang="en-US" sz="3400" dirty="0">
                <a:solidFill>
                  <a:srgbClr val="222222"/>
                </a:solidFill>
                <a:latin typeface="Avenir Book"/>
              </a:rPr>
              <a:t> largos.</a:t>
            </a:r>
          </a:p>
          <a:p>
            <a:pPr marL="25400" algn="just" defTabSz="825500">
              <a:buSzPct val="123000"/>
              <a:defRPr sz="3400">
                <a:solidFill>
                  <a:srgbClr val="222222"/>
                </a:solidFill>
                <a:latin typeface="Avenir Book"/>
                <a:ea typeface="Avenir Book"/>
                <a:cs typeface="Avenir Book"/>
                <a:sym typeface="Avenir Book"/>
              </a:defRPr>
            </a:pPr>
            <a:endParaRPr sz="3400" dirty="0">
              <a:solidFill>
                <a:srgbClr val="222222"/>
              </a:solidFill>
              <a:latin typeface="Avenir Book"/>
            </a:endParaRPr>
          </a:p>
          <a:p>
            <a:pPr marL="457200" indent="-431800" algn="just" defTabSz="825500">
              <a:buSzPct val="123000"/>
              <a:buFontTx/>
              <a:buChar char="•"/>
              <a:defRPr sz="3400">
                <a:solidFill>
                  <a:srgbClr val="222222"/>
                </a:solidFill>
                <a:latin typeface="Avenir Book"/>
                <a:ea typeface="Avenir Book"/>
                <a:cs typeface="Avenir Book"/>
                <a:sym typeface="Avenir Book"/>
              </a:defRPr>
            </a:pPr>
            <a:r>
              <a:rPr lang="es-ES" sz="3400" dirty="0">
                <a:solidFill>
                  <a:srgbClr val="222222"/>
                </a:solidFill>
                <a:latin typeface="Avenir Book"/>
              </a:rPr>
              <a:t>Falta de procesos de aplicación.</a:t>
            </a:r>
            <a:endParaRPr lang="en-US" sz="3400" dirty="0">
              <a:solidFill>
                <a:srgbClr val="222222"/>
              </a:solidFill>
              <a:latin typeface="Avenir Book"/>
            </a:endParaRPr>
          </a:p>
          <a:p>
            <a:pPr marL="25400" algn="just" defTabSz="825500">
              <a:buSzPct val="123000"/>
              <a:defRPr sz="3400">
                <a:solidFill>
                  <a:srgbClr val="222222"/>
                </a:solidFill>
                <a:latin typeface="Avenir Book"/>
                <a:ea typeface="Avenir Book"/>
                <a:cs typeface="Avenir Book"/>
                <a:sym typeface="Avenir Book"/>
              </a:defRPr>
            </a:pPr>
            <a:endParaRPr lang="en-US" sz="3400" dirty="0">
              <a:solidFill>
                <a:srgbClr val="222222"/>
              </a:solidFill>
              <a:latin typeface="Avenir Book"/>
            </a:endParaRPr>
          </a:p>
          <a:p>
            <a:pPr marL="457200" lvl="1" indent="-431800" algn="just" defTabSz="825500">
              <a:buSzPct val="123000"/>
              <a:buFontTx/>
              <a:buChar char="•"/>
              <a:defRPr sz="3400">
                <a:solidFill>
                  <a:srgbClr val="222222"/>
                </a:solidFill>
                <a:latin typeface="Avenir Book"/>
                <a:ea typeface="Avenir Book"/>
                <a:cs typeface="Avenir Book"/>
                <a:sym typeface="Avenir Book"/>
              </a:defRPr>
            </a:pPr>
            <a:r>
              <a:rPr lang="es-ES" sz="3400" dirty="0">
                <a:solidFill>
                  <a:srgbClr val="222222"/>
                </a:solidFill>
                <a:latin typeface="Avenir Book"/>
              </a:rPr>
              <a:t>Falta de mecanismos de coordinación a nivel nacional.</a:t>
            </a:r>
            <a:endParaRPr lang="en-US" altLang="zh-CN" sz="3400" dirty="0">
              <a:solidFill>
                <a:srgbClr val="222222"/>
              </a:solidFill>
              <a:latin typeface="Avenir Book"/>
              <a:sym typeface="Avenir Book"/>
            </a:endParaRPr>
          </a:p>
          <a:p>
            <a:pPr marL="457200" lvl="1" indent="-431800" algn="just" defTabSz="825500">
              <a:buSzPct val="123000"/>
              <a:buFontTx/>
              <a:buChar char="•"/>
              <a:defRPr sz="3400">
                <a:solidFill>
                  <a:srgbClr val="222222"/>
                </a:solidFill>
                <a:latin typeface="Avenir Book"/>
                <a:ea typeface="Avenir Book"/>
                <a:cs typeface="Avenir Book"/>
                <a:sym typeface="Avenir Book"/>
              </a:defRPr>
            </a:pPr>
            <a:endParaRPr lang="en-US" altLang="zh-CN" sz="3400" dirty="0">
              <a:solidFill>
                <a:srgbClr val="222222"/>
              </a:solidFill>
              <a:latin typeface="Avenir Book"/>
              <a:sym typeface="Avenir Book"/>
            </a:endParaRPr>
          </a:p>
          <a:p>
            <a:pPr marL="457200" lvl="7" indent="360000" algn="l" defTabSz="1443038">
              <a:buSzPct val="123000"/>
              <a:buFontTx/>
              <a:buChar char="•"/>
              <a:tabLst>
                <a:tab pos="990600" algn="l"/>
              </a:tabLst>
              <a:defRPr sz="3400">
                <a:solidFill>
                  <a:srgbClr val="222222"/>
                </a:solidFill>
                <a:latin typeface="Avenir Book"/>
                <a:ea typeface="Avenir Book"/>
                <a:cs typeface="Avenir Book"/>
                <a:sym typeface="Avenir Book"/>
              </a:defRPr>
            </a:pPr>
            <a:r>
              <a:rPr lang="es-ES" altLang="zh-CN" sz="3400" dirty="0">
                <a:solidFill>
                  <a:srgbClr val="222222"/>
                </a:solidFill>
                <a:latin typeface="Avenir Book"/>
                <a:sym typeface="Avenir Book"/>
              </a:rPr>
              <a:t> Desconexión entre quienes ratificaron el tratado y las aduanas (que a menudo desconocen el Convenio o no se </a:t>
            </a:r>
            <a:r>
              <a:rPr lang="es-ES" altLang="zh-CN" sz="3400" dirty="0" smtClean="0">
                <a:solidFill>
                  <a:srgbClr val="222222"/>
                </a:solidFill>
                <a:latin typeface="Avenir Book"/>
                <a:sym typeface="Avenir Book"/>
              </a:rPr>
              <a:t>consideran </a:t>
            </a:r>
            <a:r>
              <a:rPr lang="es-ES" altLang="zh-CN" sz="3400" dirty="0">
                <a:solidFill>
                  <a:srgbClr val="222222"/>
                </a:solidFill>
                <a:latin typeface="Avenir Book"/>
                <a:sym typeface="Avenir Book"/>
              </a:rPr>
              <a:t>capaces de aplicarlo en caso necesario).</a:t>
            </a:r>
            <a:endParaRPr lang="en-US" sz="3400" dirty="0">
              <a:solidFill>
                <a:srgbClr val="222222"/>
              </a:solidFill>
              <a:latin typeface="Avenir Book"/>
            </a:endParaRPr>
          </a:p>
          <a:p>
            <a:pPr marL="482600" lvl="8" indent="360000" algn="just" defTabSz="825500">
              <a:buSzPct val="123000"/>
              <a:buFontTx/>
              <a:buChar char="•"/>
              <a:defRPr sz="3400">
                <a:solidFill>
                  <a:srgbClr val="222222"/>
                </a:solidFill>
                <a:latin typeface="Avenir Book"/>
                <a:ea typeface="Avenir Book"/>
                <a:cs typeface="Avenir Book"/>
                <a:sym typeface="Avenir Book"/>
              </a:defRPr>
            </a:pPr>
            <a:r>
              <a:rPr lang="es-ES" sz="3400" dirty="0">
                <a:solidFill>
                  <a:srgbClr val="222222"/>
                </a:solidFill>
                <a:latin typeface="Avenir Book"/>
              </a:rPr>
              <a:t> Falta de legislación nacional sobre aplicación del Convenio de Tampere.</a:t>
            </a:r>
            <a:endParaRPr lang="en-US" sz="3400" dirty="0">
              <a:solidFill>
                <a:srgbClr val="222222"/>
              </a:solidFill>
              <a:latin typeface="Avenir Book"/>
            </a:endParaRPr>
          </a:p>
          <a:p>
            <a:pPr marL="482600" lvl="8" indent="360000" algn="just" defTabSz="825500">
              <a:buSzPct val="123000"/>
              <a:buFontTx/>
              <a:buChar char="•"/>
              <a:defRPr sz="3400">
                <a:solidFill>
                  <a:srgbClr val="222222"/>
                </a:solidFill>
                <a:latin typeface="Avenir Book"/>
                <a:ea typeface="Avenir Book"/>
                <a:cs typeface="Avenir Book"/>
                <a:sym typeface="Avenir Book"/>
              </a:defRPr>
            </a:pPr>
            <a:r>
              <a:rPr lang="es-ES" sz="3400" dirty="0">
                <a:solidFill>
                  <a:srgbClr val="222222"/>
                </a:solidFill>
                <a:latin typeface="Avenir Book"/>
              </a:rPr>
              <a:t> Falta de proceso de activación.</a:t>
            </a:r>
            <a:endParaRPr lang="en-US" sz="3400" dirty="0">
              <a:solidFill>
                <a:srgbClr val="222222"/>
              </a:solidFill>
              <a:latin typeface="Avenir Book"/>
            </a:endParaRPr>
          </a:p>
          <a:p>
            <a:pPr marL="482600" lvl="8" indent="-431800" algn="just" defTabSz="825500">
              <a:buSzPct val="123000"/>
              <a:buFontTx/>
              <a:buChar char="•"/>
              <a:defRPr sz="3400">
                <a:solidFill>
                  <a:srgbClr val="222222"/>
                </a:solidFill>
                <a:latin typeface="Avenir Book"/>
                <a:ea typeface="Avenir Book"/>
                <a:cs typeface="Avenir Book"/>
                <a:sym typeface="Avenir Book"/>
              </a:defRPr>
            </a:pPr>
            <a:endParaRPr sz="3400" dirty="0">
              <a:solidFill>
                <a:srgbClr val="222222"/>
              </a:solidFill>
              <a:latin typeface="Avenir Book"/>
            </a:endParaRPr>
          </a:p>
        </p:txBody>
      </p:sp>
      <p:pic>
        <p:nvPicPr>
          <p:cNvPr id="257"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8"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n-US" dirty="0"/>
              <a:t>El </a:t>
            </a:r>
            <a:r>
              <a:rPr lang="en-US" dirty="0" err="1"/>
              <a:t>Convenio</a:t>
            </a:r>
            <a:r>
              <a:rPr lang="en-US" dirty="0"/>
              <a:t> de Tampere</a:t>
            </a:r>
            <a:endParaRPr dirty="0"/>
          </a:p>
        </p:txBody>
      </p:sp>
      <p:sp>
        <p:nvSpPr>
          <p:cNvPr id="255" name="Challeng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s-ES" altLang="zh-CN" dirty="0"/>
              <a:t>Obstáculos adicionales – Envío y distribución de equipos</a:t>
            </a:r>
            <a:endParaRPr dirty="0"/>
          </a:p>
        </p:txBody>
      </p:sp>
      <p:sp>
        <p:nvSpPr>
          <p:cNvPr id="256" name="Rectangle 7"/>
          <p:cNvSpPr txBox="1"/>
          <p:nvPr/>
        </p:nvSpPr>
        <p:spPr>
          <a:xfrm>
            <a:off x="1206500" y="3743887"/>
            <a:ext cx="21291216" cy="914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31800" indent="-431800" algn="l" defTabSz="825500">
              <a:buSzPct val="123000"/>
              <a:buFontTx/>
              <a:buChar char="•"/>
              <a:defRPr sz="3400">
                <a:solidFill>
                  <a:srgbClr val="222222"/>
                </a:solidFill>
                <a:latin typeface="Avenir Book"/>
                <a:ea typeface="Avenir Book"/>
                <a:cs typeface="Avenir Book"/>
                <a:sym typeface="Avenir Book"/>
              </a:defRPr>
            </a:pPr>
            <a:r>
              <a:rPr lang="es-ES" altLang="zh-CN" sz="3400" dirty="0">
                <a:solidFill>
                  <a:srgbClr val="222222"/>
                </a:solidFill>
                <a:latin typeface="Avenir Book"/>
              </a:rPr>
              <a:t>Protocolos de transporte relacionados con las baterías de litio.</a:t>
            </a: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endParaRPr lang="en-US" altLang="zh-CN"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s-ES" altLang="zh-CN" sz="3400" dirty="0">
                <a:solidFill>
                  <a:srgbClr val="222222"/>
                </a:solidFill>
                <a:latin typeface="Avenir Book"/>
              </a:rPr>
              <a:t>Las agencias de transporte tienen amplios conocimientos sobre cómo transportar baterías.</a:t>
            </a:r>
            <a:r>
              <a:rPr lang="en-US" sz="3400" dirty="0">
                <a:solidFill>
                  <a:srgbClr val="222222"/>
                </a:solidFill>
                <a:latin typeface="Avenir Book"/>
              </a:rPr>
              <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sz="3400" dirty="0" err="1">
                <a:solidFill>
                  <a:srgbClr val="222222"/>
                </a:solidFill>
                <a:latin typeface="Avenir Book"/>
              </a:rPr>
              <a:t>Demoras</a:t>
            </a:r>
            <a:r>
              <a:rPr lang="en-US" sz="3400" dirty="0">
                <a:solidFill>
                  <a:srgbClr val="222222"/>
                </a:solidFill>
                <a:latin typeface="Avenir Book"/>
              </a:rPr>
              <a:t> </a:t>
            </a:r>
            <a:r>
              <a:rPr lang="en-US" sz="3400" dirty="0" err="1">
                <a:solidFill>
                  <a:srgbClr val="222222"/>
                </a:solidFill>
                <a:latin typeface="Avenir Book"/>
              </a:rPr>
              <a:t>indebidas</a:t>
            </a:r>
            <a:r>
              <a:rPr lang="en-US" sz="3400" dirty="0">
                <a:solidFill>
                  <a:srgbClr val="222222"/>
                </a:solidFill>
                <a:latin typeface="Avenir Book"/>
              </a:rPr>
              <a:t> (</a:t>
            </a:r>
            <a:r>
              <a:rPr lang="en-US" sz="3400" dirty="0" err="1">
                <a:solidFill>
                  <a:srgbClr val="222222"/>
                </a:solidFill>
                <a:latin typeface="Avenir Book"/>
              </a:rPr>
              <a:t>limitaciones</a:t>
            </a:r>
            <a:r>
              <a:rPr lang="en-US" sz="3400" dirty="0">
                <a:solidFill>
                  <a:srgbClr val="222222"/>
                </a:solidFill>
                <a:latin typeface="Avenir Book"/>
              </a:rPr>
              <a:t> de las </a:t>
            </a:r>
            <a:r>
              <a:rPr lang="en-US" sz="3400" dirty="0" err="1">
                <a:solidFill>
                  <a:srgbClr val="222222"/>
                </a:solidFill>
                <a:latin typeface="Avenir Book"/>
              </a:rPr>
              <a:t>agencias</a:t>
            </a:r>
            <a:r>
              <a:rPr lang="en-US" sz="3400" dirty="0">
                <a:solidFill>
                  <a:srgbClr val="222222"/>
                </a:solidFill>
                <a:latin typeface="Avenir Book"/>
              </a:rPr>
              <a:t> de </a:t>
            </a:r>
            <a:r>
              <a:rPr lang="en-US" sz="3400" dirty="0" err="1">
                <a:solidFill>
                  <a:srgbClr val="222222"/>
                </a:solidFill>
                <a:latin typeface="Avenir Book"/>
              </a:rPr>
              <a:t>transporte</a:t>
            </a:r>
            <a:r>
              <a:rPr lang="en-US" sz="3400" dirty="0">
                <a:solidFill>
                  <a:srgbClr val="222222"/>
                </a:solidFill>
                <a:latin typeface="Avenir Book"/>
              </a:rPr>
              <a:t>) tanto </a:t>
            </a:r>
            <a:r>
              <a:rPr lang="en-US" sz="3400" dirty="0" err="1">
                <a:solidFill>
                  <a:srgbClr val="222222"/>
                </a:solidFill>
                <a:latin typeface="Avenir Book"/>
              </a:rPr>
              <a:t>previstas</a:t>
            </a:r>
            <a:r>
              <a:rPr lang="en-US" sz="3400" dirty="0">
                <a:solidFill>
                  <a:srgbClr val="222222"/>
                </a:solidFill>
                <a:latin typeface="Avenir Book"/>
              </a:rPr>
              <a:t> </a:t>
            </a:r>
            <a:r>
              <a:rPr lang="en-US" sz="3400" dirty="0" err="1">
                <a:solidFill>
                  <a:srgbClr val="222222"/>
                </a:solidFill>
                <a:latin typeface="Avenir Book"/>
              </a:rPr>
              <a:t>como</a:t>
            </a:r>
            <a:r>
              <a:rPr lang="en-US" sz="3400" dirty="0">
                <a:solidFill>
                  <a:srgbClr val="222222"/>
                </a:solidFill>
                <a:latin typeface="Avenir Book"/>
              </a:rPr>
              <a:t> </a:t>
            </a:r>
            <a:r>
              <a:rPr lang="en-US" sz="3400" dirty="0" err="1">
                <a:solidFill>
                  <a:srgbClr val="222222"/>
                </a:solidFill>
                <a:latin typeface="Avenir Book"/>
              </a:rPr>
              <a:t>imprevistas</a:t>
            </a:r>
            <a:r>
              <a:rPr lang="en-US" sz="3400" dirty="0">
                <a:solidFill>
                  <a:srgbClr val="222222"/>
                </a:solidFill>
                <a:latin typeface="Avenir Book"/>
              </a:rPr>
              <a:t> (</a:t>
            </a:r>
            <a:r>
              <a:rPr lang="en-US" sz="3400" dirty="0" err="1">
                <a:solidFill>
                  <a:srgbClr val="222222"/>
                </a:solidFill>
                <a:latin typeface="Avenir Book"/>
              </a:rPr>
              <a:t>por</a:t>
            </a:r>
            <a:r>
              <a:rPr lang="en-US" sz="3400" dirty="0">
                <a:solidFill>
                  <a:srgbClr val="222222"/>
                </a:solidFill>
                <a:latin typeface="Avenir Book"/>
              </a:rPr>
              <a:t> </a:t>
            </a:r>
            <a:r>
              <a:rPr lang="en-US" sz="3400" dirty="0" err="1">
                <a:solidFill>
                  <a:srgbClr val="222222"/>
                </a:solidFill>
                <a:latin typeface="Avenir Book"/>
              </a:rPr>
              <a:t>ejemplo</a:t>
            </a:r>
            <a:r>
              <a:rPr lang="en-US" sz="3400" dirty="0">
                <a:solidFill>
                  <a:srgbClr val="222222"/>
                </a:solidFill>
                <a:latin typeface="Avenir Book"/>
              </a:rPr>
              <a:t>, </a:t>
            </a:r>
            <a:r>
              <a:rPr lang="en-US" sz="3400" dirty="0" err="1">
                <a:solidFill>
                  <a:srgbClr val="222222"/>
                </a:solidFill>
                <a:latin typeface="Avenir Book"/>
              </a:rPr>
              <a:t>debidas</a:t>
            </a:r>
            <a:r>
              <a:rPr lang="en-US" sz="3400" dirty="0">
                <a:solidFill>
                  <a:srgbClr val="222222"/>
                </a:solidFill>
                <a:latin typeface="Avenir Book"/>
              </a:rPr>
              <a:t> a la </a:t>
            </a:r>
            <a:r>
              <a:rPr lang="en-US" sz="3400" dirty="0" err="1">
                <a:solidFill>
                  <a:srgbClr val="222222"/>
                </a:solidFill>
                <a:latin typeface="Avenir Book"/>
              </a:rPr>
              <a:t>pandemia</a:t>
            </a:r>
            <a:r>
              <a:rPr lang="en-US" sz="3400" dirty="0">
                <a:solidFill>
                  <a:srgbClr val="222222"/>
                </a:solidFill>
                <a:latin typeface="Avenir Book"/>
              </a:rPr>
              <a:t> de COVID-19).</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altLang="zh-CN" sz="3400" dirty="0" err="1">
                <a:solidFill>
                  <a:srgbClr val="222222"/>
                </a:solidFill>
                <a:latin typeface="Avenir Book"/>
              </a:rPr>
              <a:t>Capacidad</a:t>
            </a:r>
            <a:r>
              <a:rPr lang="en-US" altLang="zh-CN" sz="3400" dirty="0">
                <a:solidFill>
                  <a:srgbClr val="222222"/>
                </a:solidFill>
                <a:latin typeface="Avenir Book"/>
              </a:rPr>
              <a:t> </a:t>
            </a:r>
            <a:r>
              <a:rPr lang="en-US" altLang="zh-CN" sz="3400" dirty="0" err="1">
                <a:solidFill>
                  <a:srgbClr val="222222"/>
                </a:solidFill>
                <a:latin typeface="Avenir Book"/>
              </a:rPr>
              <a:t>logística</a:t>
            </a:r>
            <a:r>
              <a:rPr lang="en-US" altLang="zh-CN" sz="3400" dirty="0">
                <a:solidFill>
                  <a:srgbClr val="222222"/>
                </a:solidFill>
                <a:latin typeface="Avenir Book"/>
              </a:rPr>
              <a:t> del </a:t>
            </a:r>
            <a:r>
              <a:rPr lang="en-US" altLang="zh-CN" sz="3400" dirty="0" err="1">
                <a:solidFill>
                  <a:srgbClr val="222222"/>
                </a:solidFill>
                <a:latin typeface="Avenir Book"/>
              </a:rPr>
              <a:t>país</a:t>
            </a:r>
            <a:r>
              <a:rPr lang="en-US" altLang="zh-CN" sz="3400" dirty="0">
                <a:solidFill>
                  <a:srgbClr val="222222"/>
                </a:solidFill>
                <a:latin typeface="Avenir Book"/>
              </a:rPr>
              <a:t>.</a:t>
            </a:r>
            <a:r>
              <a:rPr lang="en-US" sz="3400" dirty="0">
                <a:solidFill>
                  <a:srgbClr val="222222"/>
                </a:solidFill>
                <a:latin typeface="Avenir Book"/>
              </a:rPr>
              <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sz="3400" dirty="0" err="1">
                <a:solidFill>
                  <a:srgbClr val="222222"/>
                </a:solidFill>
                <a:latin typeface="Avenir Book"/>
              </a:rPr>
              <a:t>Obstáculos</a:t>
            </a:r>
            <a:r>
              <a:rPr lang="en-US" sz="3400" dirty="0">
                <a:solidFill>
                  <a:srgbClr val="222222"/>
                </a:solidFill>
                <a:latin typeface="Avenir Book"/>
              </a:rPr>
              <a:t> de </a:t>
            </a:r>
            <a:r>
              <a:rPr lang="en-US" sz="3400" dirty="0" err="1">
                <a:solidFill>
                  <a:srgbClr val="222222"/>
                </a:solidFill>
                <a:latin typeface="Avenir Book"/>
              </a:rPr>
              <a:t>reglamentación</a:t>
            </a:r>
            <a:r>
              <a:rPr lang="en-US" sz="3400" dirty="0">
                <a:solidFill>
                  <a:srgbClr val="222222"/>
                </a:solidFill>
                <a:latin typeface="Avenir Book"/>
              </a:rPr>
              <a:t>.</a:t>
            </a:r>
            <a:endParaRPr lang="en-US" sz="3400" dirty="0">
              <a:sym typeface="Avenir Book"/>
            </a:endParaRPr>
          </a:p>
        </p:txBody>
      </p:sp>
      <p:pic>
        <p:nvPicPr>
          <p:cNvPr id="257"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8"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extLst>
      <p:ext uri="{BB962C8B-B14F-4D97-AF65-F5344CB8AC3E}">
        <p14:creationId xmlns:p14="http://schemas.microsoft.com/office/powerpoint/2010/main" val="6098232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n-US" dirty="0"/>
              <a:t>El </a:t>
            </a:r>
            <a:r>
              <a:rPr lang="en-US" dirty="0" err="1"/>
              <a:t>Convenio</a:t>
            </a:r>
            <a:r>
              <a:rPr lang="en-US" dirty="0"/>
              <a:t> de Tampere</a:t>
            </a:r>
            <a:endParaRPr dirty="0"/>
          </a:p>
        </p:txBody>
      </p:sp>
      <p:sp>
        <p:nvSpPr>
          <p:cNvPr id="261" name="Ways forwar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dirty="0" err="1"/>
              <a:t>Medidas</a:t>
            </a:r>
            <a:r>
              <a:rPr lang="en-US" dirty="0"/>
              <a:t> de </a:t>
            </a:r>
            <a:r>
              <a:rPr lang="en-US" dirty="0" err="1"/>
              <a:t>futuro</a:t>
            </a:r>
            <a:endParaRPr dirty="0"/>
          </a:p>
        </p:txBody>
      </p:sp>
      <p:sp>
        <p:nvSpPr>
          <p:cNvPr id="262" name="Rectangle 7"/>
          <p:cNvSpPr txBox="1"/>
          <p:nvPr/>
        </p:nvSpPr>
        <p:spPr>
          <a:xfrm>
            <a:off x="1206500" y="3743888"/>
            <a:ext cx="21291216" cy="652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Capacitar y sensibilizar acerca de la importancia de este tratado a nivel nacional/regional.</a:t>
            </a:r>
            <a:endParaRPr dirty="0"/>
          </a:p>
          <a:p>
            <a:pPr algn="just" defTabSz="825500">
              <a:buSzPct val="123000"/>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Elaborar procesos y mecanismos de aplicación que puedan proporcionar orientación a los países que hayan firmado y ratificado el convenio.</a:t>
            </a: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Preparar por adelantado una lista de recursos y planes específicos de telecomunicaciones que una organización pueda tener a su disposición para utilizar dichos recursos a fin de responder a una petición de asistencia en materia de telecomunicaciones.</a:t>
            </a: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s-ES" dirty="0"/>
              <a:t>Crear asociaciones entre organizaciones para trabajar juntos en la creación de un marco de aplicación.</a:t>
            </a:r>
            <a:endParaRPr dirty="0"/>
          </a:p>
        </p:txBody>
      </p:sp>
      <p:pic>
        <p:nvPicPr>
          <p:cNvPr id="263"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64"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st of 49 countries"/>
          <p:cNvSpPr txBox="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2218888">
              <a:lnSpc>
                <a:spcPct val="80000"/>
              </a:lnSpc>
              <a:defRPr sz="7735" spc="-154">
                <a:solidFill>
                  <a:srgbClr val="0C2A67"/>
                </a:solidFill>
                <a:latin typeface="Avenir Heavy"/>
                <a:ea typeface="Avenir Heavy"/>
                <a:cs typeface="Avenir Heavy"/>
                <a:sym typeface="Avenir Heavy"/>
              </a:defRPr>
            </a:lvl1pPr>
          </a:lstStyle>
          <a:p>
            <a:r>
              <a:rPr lang="en-US" dirty="0" err="1"/>
              <a:t>Lista</a:t>
            </a:r>
            <a:r>
              <a:rPr lang="en-US" dirty="0"/>
              <a:t> de 49 </a:t>
            </a:r>
            <a:r>
              <a:rPr lang="en-US" dirty="0" err="1"/>
              <a:t>países</a:t>
            </a:r>
            <a:endParaRPr dirty="0"/>
          </a:p>
        </p:txBody>
      </p:sp>
      <p:sp>
        <p:nvSpPr>
          <p:cNvPr id="267" name="that have ratified the Tampere Convention"/>
          <p:cNvSpPr txBox="1"/>
          <p:nvPr/>
        </p:nvSpPr>
        <p:spPr>
          <a:xfrm>
            <a:off x="1206500" y="237296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lang="es-ES" dirty="0"/>
              <a:t>que han ratificado el Convenio de </a:t>
            </a:r>
            <a:r>
              <a:rPr lang="es-ES" dirty="0" err="1"/>
              <a:t>Tampere</a:t>
            </a:r>
            <a:endParaRPr dirty="0"/>
          </a:p>
        </p:txBody>
      </p:sp>
      <p:graphicFrame>
        <p:nvGraphicFramePr>
          <p:cNvPr id="268" name="Table"/>
          <p:cNvGraphicFramePr/>
          <p:nvPr>
            <p:extLst>
              <p:ext uri="{D42A27DB-BD31-4B8C-83A1-F6EECF244321}">
                <p14:modId xmlns:p14="http://schemas.microsoft.com/office/powerpoint/2010/main" val="1485766171"/>
              </p:ext>
            </p:extLst>
          </p:nvPr>
        </p:nvGraphicFramePr>
        <p:xfrm>
          <a:off x="2529673" y="4014794"/>
          <a:ext cx="19324652" cy="8813822"/>
        </p:xfrm>
        <a:graphic>
          <a:graphicData uri="http://schemas.openxmlformats.org/drawingml/2006/table">
            <a:tbl>
              <a:tblPr firstRow="1" firstCol="1">
                <a:tableStyleId>{4C3C2611-4C71-4FC5-86AE-919BDF0F9419}</a:tableStyleId>
              </a:tblPr>
              <a:tblGrid>
                <a:gridCol w="2819400">
                  <a:extLst>
                    <a:ext uri="{9D8B030D-6E8A-4147-A177-3AD203B41FA5}">
                      <a16:colId xmlns:a16="http://schemas.microsoft.com/office/drawing/2014/main" val="20000"/>
                    </a:ext>
                  </a:extLst>
                </a:gridCol>
                <a:gridCol w="4817979">
                  <a:extLst>
                    <a:ext uri="{9D8B030D-6E8A-4147-A177-3AD203B41FA5}">
                      <a16:colId xmlns:a16="http://schemas.microsoft.com/office/drawing/2014/main" val="20001"/>
                    </a:ext>
                  </a:extLst>
                </a:gridCol>
                <a:gridCol w="3974628">
                  <a:extLst>
                    <a:ext uri="{9D8B030D-6E8A-4147-A177-3AD203B41FA5}">
                      <a16:colId xmlns:a16="http://schemas.microsoft.com/office/drawing/2014/main" val="20002"/>
                    </a:ext>
                  </a:extLst>
                </a:gridCol>
                <a:gridCol w="3734778">
                  <a:extLst>
                    <a:ext uri="{9D8B030D-6E8A-4147-A177-3AD203B41FA5}">
                      <a16:colId xmlns:a16="http://schemas.microsoft.com/office/drawing/2014/main" val="20003"/>
                    </a:ext>
                  </a:extLst>
                </a:gridCol>
                <a:gridCol w="3977867">
                  <a:extLst>
                    <a:ext uri="{9D8B030D-6E8A-4147-A177-3AD203B41FA5}">
                      <a16:colId xmlns:a16="http://schemas.microsoft.com/office/drawing/2014/main" val="20004"/>
                    </a:ext>
                  </a:extLst>
                </a:gridCol>
              </a:tblGrid>
              <a:tr h="840067">
                <a:tc>
                  <a:txBody>
                    <a:bodyPr/>
                    <a:lstStyle/>
                    <a:p>
                      <a:pPr defTabSz="2438400">
                        <a:defRPr b="0"/>
                      </a:pPr>
                      <a:r>
                        <a:rPr sz="2500" dirty="0">
                          <a:solidFill>
                            <a:srgbClr val="FFFFFF"/>
                          </a:solidFill>
                          <a:latin typeface="Avenir Heavy"/>
                          <a:ea typeface="Avenir Heavy"/>
                          <a:cs typeface="Avenir Heavy"/>
                          <a:sym typeface="Avenir Heavy"/>
                        </a:rPr>
                        <a:t>EUROP</a:t>
                      </a:r>
                      <a:r>
                        <a:rPr lang="es-ES" sz="2500" dirty="0">
                          <a:solidFill>
                            <a:srgbClr val="FFFFFF"/>
                          </a:solidFill>
                          <a:latin typeface="Avenir Heavy"/>
                          <a:ea typeface="Avenir Heavy"/>
                          <a:cs typeface="Avenir Heavy"/>
                          <a:sym typeface="Avenir Heavy"/>
                        </a:rPr>
                        <a:t>A</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61736"/>
                      </a:srgbClr>
                    </a:solidFill>
                  </a:tcPr>
                </a:tc>
                <a:tc>
                  <a:txBody>
                    <a:bodyPr/>
                    <a:lstStyle/>
                    <a:p>
                      <a:pPr defTabSz="2438400">
                        <a:defRPr b="0"/>
                      </a:pPr>
                      <a:r>
                        <a:rPr lang="es-ES" sz="2500" dirty="0">
                          <a:latin typeface="Avenir Book"/>
                          <a:ea typeface="Avenir Book"/>
                          <a:cs typeface="Avenir Book"/>
                          <a:sym typeface="Avenir Book"/>
                        </a:rPr>
                        <a:t>Países</a:t>
                      </a:r>
                      <a:r>
                        <a:rPr lang="es-ES" sz="2500" baseline="0" dirty="0">
                          <a:latin typeface="Avenir Book"/>
                          <a:ea typeface="Avenir Book"/>
                          <a:cs typeface="Avenir Book"/>
                          <a:sym typeface="Avenir Book"/>
                        </a:rPr>
                        <a:t> Bajos</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b="0"/>
                      </a:pPr>
                      <a:r>
                        <a:rPr lang="en-US" altLang="zh-CN" sz="2500" dirty="0">
                          <a:latin typeface="Avenir Book"/>
                          <a:ea typeface="Avenir Book"/>
                          <a:cs typeface="Avenir Book"/>
                          <a:sym typeface="Avenir Book"/>
                        </a:rPr>
                        <a:t>Armenia</a:t>
                      </a:r>
                      <a:endParaRPr lang="en-US"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4D9E2"/>
                    </a:solidFill>
                  </a:tcPr>
                </a:tc>
                <a:tc>
                  <a:txBody>
                    <a:bodyPr/>
                    <a:lstStyle/>
                    <a:p>
                      <a:pPr defTabSz="2438400"/>
                      <a:r>
                        <a:rPr sz="2500" b="0" dirty="0">
                          <a:latin typeface="Avenir Book"/>
                          <a:ea typeface="Avenir Book"/>
                          <a:cs typeface="Avenir Book"/>
                          <a:sym typeface="Avenir Book"/>
                        </a:rPr>
                        <a:t>Uganda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0E4E5"/>
                    </a:solidFill>
                  </a:tcPr>
                </a:tc>
                <a:tc>
                  <a:txBody>
                    <a:bodyPr/>
                    <a:lstStyle/>
                    <a:p>
                      <a:pPr defTabSz="2438400"/>
                      <a:r>
                        <a:rPr sz="2500" b="0" dirty="0" err="1">
                          <a:latin typeface="Avenir Book"/>
                          <a:ea typeface="Avenir Book"/>
                          <a:cs typeface="Avenir Book"/>
                          <a:sym typeface="Avenir Book"/>
                        </a:rPr>
                        <a:t>Canad</a:t>
                      </a:r>
                      <a:r>
                        <a:rPr lang="es-ES" sz="2500" b="0" dirty="0">
                          <a:latin typeface="Avenir Book"/>
                          <a:ea typeface="Avenir Book"/>
                          <a:cs typeface="Avenir Book"/>
                          <a:sym typeface="Avenir Book"/>
                        </a:rPr>
                        <a:t>á</a:t>
                      </a:r>
                      <a:endParaRPr sz="2500" b="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0"/>
                  </a:ext>
                </a:extLst>
              </a:tr>
              <a:tr h="978913">
                <a:tc>
                  <a:txBody>
                    <a:bodyPr/>
                    <a:lstStyle/>
                    <a:p>
                      <a:pPr defTabSz="2438400">
                        <a:defRPr b="0"/>
                      </a:pPr>
                      <a:r>
                        <a:rPr sz="2500" dirty="0">
                          <a:latin typeface="Avenir Book"/>
                          <a:ea typeface="Avenir Book"/>
                          <a:cs typeface="Avenir Book"/>
                          <a:sym typeface="Avenir Book"/>
                        </a:rPr>
                        <a:t>Bulgaria </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Bélgica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solidFill>
                            <a:srgbClr val="FFFFFF"/>
                          </a:solidFill>
                          <a:latin typeface="Avenir Heavy"/>
                          <a:ea typeface="Avenir Heavy"/>
                          <a:cs typeface="Avenir Heavy"/>
                          <a:sym typeface="Avenir Heavy"/>
                        </a:rPr>
                        <a:t>CARIBE Y EL PACÍFICO</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261BA">
                        <a:alpha val="54118"/>
                      </a:srgbClr>
                    </a:solidFill>
                  </a:tcPr>
                </a:tc>
                <a:tc>
                  <a:txBody>
                    <a:bodyPr/>
                    <a:lstStyle/>
                    <a:p>
                      <a:pPr defTabSz="2438400"/>
                      <a:r>
                        <a:rPr sz="2500" dirty="0">
                          <a:latin typeface="Avenir Book"/>
                          <a:ea typeface="Avenir Book"/>
                          <a:cs typeface="Avenir Book"/>
                          <a:sym typeface="Avenir Book"/>
                        </a:rPr>
                        <a:t>Liberia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Colombia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1"/>
                  </a:ext>
                </a:extLst>
              </a:tr>
              <a:tr h="537493">
                <a:tc>
                  <a:txBody>
                    <a:bodyPr/>
                    <a:lstStyle/>
                    <a:p>
                      <a:pPr defTabSz="2438400">
                        <a:defRPr b="0"/>
                      </a:pPr>
                      <a:r>
                        <a:rPr lang="es-ES" sz="2500" dirty="0">
                          <a:latin typeface="Avenir Book"/>
                          <a:ea typeface="Avenir Book"/>
                          <a:cs typeface="Avenir Book"/>
                          <a:sym typeface="Avenir Book"/>
                        </a:rPr>
                        <a:t>República Checa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R</a:t>
                      </a:r>
                      <a:r>
                        <a:rPr lang="es-ES" sz="2500" dirty="0" err="1">
                          <a:latin typeface="Avenir Book"/>
                          <a:ea typeface="Avenir Book"/>
                          <a:cs typeface="Avenir Book"/>
                          <a:sym typeface="Avenir Book"/>
                        </a:rPr>
                        <a:t>umania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Barbados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sz="2500" dirty="0">
                          <a:latin typeface="Avenir Book"/>
                          <a:ea typeface="Avenir Book"/>
                          <a:cs typeface="Avenir Book"/>
                          <a:sym typeface="Avenir Book"/>
                        </a:rPr>
                        <a:t>Guinea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El Salvador</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2"/>
                  </a:ext>
                </a:extLst>
              </a:tr>
              <a:tr h="537493">
                <a:tc>
                  <a:txBody>
                    <a:bodyPr/>
                    <a:lstStyle/>
                    <a:p>
                      <a:pPr defTabSz="2438400">
                        <a:defRPr b="0"/>
                      </a:pPr>
                      <a:r>
                        <a:rPr lang="es-ES" sz="2500" dirty="0">
                          <a:latin typeface="Avenir Book"/>
                          <a:ea typeface="Avenir Book"/>
                          <a:cs typeface="Avenir Book"/>
                          <a:sym typeface="Avenir Book"/>
                        </a:rPr>
                        <a:t>Chipre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Eslovaquia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Dominica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sz="2500" dirty="0">
                          <a:latin typeface="Avenir Book"/>
                          <a:ea typeface="Avenir Book"/>
                          <a:cs typeface="Avenir Book"/>
                          <a:sym typeface="Avenir Book"/>
                        </a:rPr>
                        <a:t>Burundi</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Uruguay</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3"/>
                  </a:ext>
                </a:extLst>
              </a:tr>
              <a:tr h="978913">
                <a:tc>
                  <a:txBody>
                    <a:bodyPr/>
                    <a:lstStyle/>
                    <a:p>
                      <a:pPr defTabSz="2438400">
                        <a:defRPr b="0"/>
                      </a:pPr>
                      <a:r>
                        <a:rPr lang="es-ES" sz="2500" dirty="0">
                          <a:latin typeface="Avenir Book"/>
                          <a:ea typeface="Avenir Book"/>
                          <a:cs typeface="Avenir Book"/>
                          <a:sym typeface="Avenir Book"/>
                        </a:rPr>
                        <a:t>Dinamarca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España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San Vicente y las Granadinas</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lang="es-ES" sz="2500" dirty="0">
                          <a:latin typeface="Avenir Book"/>
                          <a:ea typeface="Avenir Book"/>
                          <a:cs typeface="Avenir Book"/>
                          <a:sym typeface="Avenir Book"/>
                        </a:rPr>
                        <a:t>Cabo Verde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2B8482">
                        <a:alpha val="21530"/>
                      </a:srgbClr>
                    </a:solidFill>
                  </a:tcPr>
                </a:tc>
                <a:tc>
                  <a:txBody>
                    <a:bodyPr/>
                    <a:lstStyle/>
                    <a:p>
                      <a:pPr defTabSz="2438400"/>
                      <a:r>
                        <a:rPr sz="2500" dirty="0">
                          <a:latin typeface="Avenir Book"/>
                          <a:ea typeface="Avenir Book"/>
                          <a:cs typeface="Avenir Book"/>
                          <a:sym typeface="Avenir Book"/>
                        </a:rPr>
                        <a:t>Nicaragua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4"/>
                  </a:ext>
                </a:extLst>
              </a:tr>
              <a:tr h="537493">
                <a:tc>
                  <a:txBody>
                    <a:bodyPr/>
                    <a:lstStyle/>
                    <a:p>
                      <a:pPr defTabSz="2438400">
                        <a:defRPr b="0"/>
                      </a:pPr>
                      <a:r>
                        <a:rPr lang="es-ES" sz="2500" dirty="0">
                          <a:latin typeface="Avenir Book"/>
                          <a:ea typeface="Avenir Book"/>
                          <a:cs typeface="Avenir Book"/>
                          <a:sym typeface="Avenir Book"/>
                        </a:rPr>
                        <a:t>Finlandia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Suecia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Tonga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lang="es-ES" sz="2500" dirty="0">
                          <a:solidFill>
                            <a:srgbClr val="FFFFFF"/>
                          </a:solidFill>
                          <a:latin typeface="Avenir Heavy"/>
                          <a:ea typeface="Avenir Heavy"/>
                          <a:cs typeface="Avenir Heavy"/>
                          <a:sym typeface="Avenir Heavy"/>
                        </a:rPr>
                        <a:t>ESTADOS ÁRABES</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8F99C3"/>
                    </a:solidFill>
                  </a:tcPr>
                </a:tc>
                <a:tc>
                  <a:txBody>
                    <a:bodyPr/>
                    <a:lstStyle/>
                    <a:p>
                      <a:pPr defTabSz="2438400"/>
                      <a:r>
                        <a:rPr sz="2500" dirty="0" err="1">
                          <a:latin typeface="Avenir Book"/>
                          <a:ea typeface="Avenir Book"/>
                          <a:cs typeface="Avenir Book"/>
                          <a:sym typeface="Avenir Book"/>
                        </a:rPr>
                        <a:t>Panam</a:t>
                      </a:r>
                      <a:r>
                        <a:rPr lang="es-ES" sz="2500" dirty="0">
                          <a:latin typeface="Avenir Book"/>
                          <a:ea typeface="Avenir Book"/>
                          <a:cs typeface="Avenir Book"/>
                          <a:sym typeface="Avenir Book"/>
                        </a:rPr>
                        <a:t>á</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5C0BF">
                        <a:alpha val="54033"/>
                      </a:srgbClr>
                    </a:solidFill>
                  </a:tcPr>
                </a:tc>
                <a:extLst>
                  <a:ext uri="{0D108BD9-81ED-4DB2-BD59-A6C34878D82A}">
                    <a16:rowId xmlns:a16="http://schemas.microsoft.com/office/drawing/2014/main" val="10005"/>
                  </a:ext>
                </a:extLst>
              </a:tr>
              <a:tr h="656388">
                <a:tc>
                  <a:txBody>
                    <a:bodyPr/>
                    <a:lstStyle/>
                    <a:p>
                      <a:pPr defTabSz="2438400">
                        <a:defRPr b="0"/>
                      </a:pPr>
                      <a:r>
                        <a:rPr sz="2500" dirty="0" err="1">
                          <a:latin typeface="Avenir Book"/>
                          <a:ea typeface="Avenir Book"/>
                          <a:cs typeface="Avenir Book"/>
                          <a:sym typeface="Avenir Book"/>
                        </a:rPr>
                        <a:t>Luxemb</a:t>
                      </a:r>
                      <a:r>
                        <a:rPr lang="es-ES" sz="2500" dirty="0" err="1">
                          <a:latin typeface="Avenir Book"/>
                          <a:ea typeface="Avenir Book"/>
                          <a:cs typeface="Avenir Book"/>
                          <a:sym typeface="Avenir Book"/>
                        </a:rPr>
                        <a:t>urgo</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lang="es-ES" sz="2500" dirty="0">
                          <a:latin typeface="Avenir Book"/>
                          <a:ea typeface="Avenir Book"/>
                          <a:cs typeface="Avenir Book"/>
                          <a:sym typeface="Avenir Book"/>
                        </a:rPr>
                        <a:t>Suiza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ASIA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E85AF">
                        <a:alpha val="78810"/>
                      </a:srgbClr>
                    </a:solidFill>
                  </a:tcPr>
                </a:tc>
                <a:tc>
                  <a:txBody>
                    <a:bodyPr/>
                    <a:lstStyle/>
                    <a:p>
                      <a:pPr defTabSz="2438400"/>
                      <a:r>
                        <a:rPr lang="es-ES" sz="2500" dirty="0">
                          <a:latin typeface="Avenir Book"/>
                          <a:ea typeface="Avenir Book"/>
                          <a:cs typeface="Avenir Book"/>
                          <a:sym typeface="Avenir Book"/>
                        </a:rPr>
                        <a:t>Líbano</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BDEEC"/>
                    </a:solidFill>
                  </a:tcPr>
                </a:tc>
                <a:tc>
                  <a:txBody>
                    <a:bodyPr/>
                    <a:lstStyle/>
                    <a:p>
                      <a:pPr defTabSz="2438400"/>
                      <a:r>
                        <a:rPr sz="2500" dirty="0">
                          <a:latin typeface="Avenir Book"/>
                          <a:ea typeface="Avenir Book"/>
                          <a:cs typeface="Avenir Book"/>
                          <a:sym typeface="Avenir Book"/>
                        </a:rPr>
                        <a:t>Per</a:t>
                      </a:r>
                      <a:r>
                        <a:rPr lang="es-ES" sz="2500" dirty="0">
                          <a:latin typeface="Avenir Book"/>
                          <a:ea typeface="Avenir Book"/>
                          <a:cs typeface="Avenir Book"/>
                          <a:sym typeface="Avenir Book"/>
                        </a:rPr>
                        <a:t>ú</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6"/>
                  </a:ext>
                </a:extLst>
              </a:tr>
              <a:tr h="614083">
                <a:tc>
                  <a:txBody>
                    <a:bodyPr/>
                    <a:lstStyle/>
                    <a:p>
                      <a:pPr defTabSz="2438400">
                        <a:defRPr b="0"/>
                      </a:pPr>
                      <a:r>
                        <a:rPr lang="es-ES" sz="2500" dirty="0">
                          <a:latin typeface="Avenir Book"/>
                          <a:ea typeface="Avenir Book"/>
                          <a:cs typeface="Avenir Book"/>
                          <a:sym typeface="Avenir Book"/>
                        </a:rPr>
                        <a:t>Hungría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lang="es-ES" sz="2500" dirty="0">
                          <a:latin typeface="Avenir Book"/>
                          <a:ea typeface="Avenir Book"/>
                          <a:cs typeface="Avenir Book"/>
                          <a:sym typeface="Avenir Book"/>
                        </a:rPr>
                        <a:t>Islandia</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dirty="0">
                          <a:latin typeface="Avenir Book"/>
                          <a:ea typeface="Avenir Book"/>
                          <a:cs typeface="Avenir Book"/>
                          <a:sym typeface="Avenir Book"/>
                        </a:rPr>
                        <a:t>India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defTabSz="2438400"/>
                      <a:r>
                        <a:rPr sz="2500" dirty="0">
                          <a:latin typeface="Avenir Book"/>
                          <a:ea typeface="Avenir Book"/>
                          <a:cs typeface="Avenir Book"/>
                          <a:sym typeface="Avenir Book"/>
                        </a:rPr>
                        <a:t>Kuwait</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BDEEC"/>
                    </a:solidFill>
                  </a:tcPr>
                </a:tc>
                <a:tc>
                  <a:txBody>
                    <a:bodyPr/>
                    <a:lstStyle/>
                    <a:p>
                      <a:pPr defTabSz="2438400"/>
                      <a:r>
                        <a:rPr sz="2500" dirty="0">
                          <a:latin typeface="Avenir Book"/>
                          <a:ea typeface="Avenir Book"/>
                          <a:cs typeface="Avenir Book"/>
                          <a:sym typeface="Avenir Book"/>
                        </a:rPr>
                        <a:t>Venezuela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5C0BF">
                        <a:alpha val="54033"/>
                      </a:srgbClr>
                    </a:solidFill>
                  </a:tcPr>
                </a:tc>
                <a:extLst>
                  <a:ext uri="{0D108BD9-81ED-4DB2-BD59-A6C34878D82A}">
                    <a16:rowId xmlns:a16="http://schemas.microsoft.com/office/drawing/2014/main" val="1321834258"/>
                  </a:ext>
                </a:extLst>
              </a:tr>
              <a:tr h="614083">
                <a:tc>
                  <a:txBody>
                    <a:bodyPr/>
                    <a:lstStyle/>
                    <a:p>
                      <a:pPr defTabSz="2438400">
                        <a:defRPr b="0"/>
                      </a:pPr>
                      <a:r>
                        <a:rPr lang="es-ES" sz="2500" dirty="0">
                          <a:latin typeface="Avenir Book"/>
                          <a:ea typeface="Avenir Book"/>
                          <a:cs typeface="Avenir Book"/>
                          <a:sym typeface="Avenir Book"/>
                        </a:rPr>
                        <a:t>Irlanda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Montenegro</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err="1">
                          <a:latin typeface="Avenir Book"/>
                          <a:ea typeface="Avenir Book"/>
                          <a:cs typeface="Avenir Book"/>
                          <a:sym typeface="Avenir Book"/>
                        </a:rPr>
                        <a:t>Pakist</a:t>
                      </a:r>
                      <a:r>
                        <a:rPr lang="es-ES" sz="2500" dirty="0" err="1">
                          <a:latin typeface="Avenir Book"/>
                          <a:ea typeface="Avenir Book"/>
                          <a:cs typeface="Avenir Book"/>
                          <a:sym typeface="Avenir Book"/>
                        </a:rPr>
                        <a:t>án</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lang="es-ES" sz="2500" dirty="0">
                          <a:latin typeface="Avenir Book"/>
                          <a:ea typeface="Avenir Book"/>
                          <a:cs typeface="Avenir Book"/>
                          <a:sym typeface="Avenir Book"/>
                        </a:rPr>
                        <a:t>Marruecos</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BDEEC"/>
                    </a:solidFill>
                  </a:tcPr>
                </a:tc>
                <a:tc rowSpan="4">
                  <a:txBody>
                    <a:bodyPr/>
                    <a:lstStyle/>
                    <a:p>
                      <a:pPr defTabSz="2438400"/>
                      <a:r>
                        <a:rPr lang="en-US" altLang="zh-CN" sz="4400" dirty="0">
                          <a:latin typeface="Avenir Book"/>
                          <a:ea typeface="Avenir Book"/>
                          <a:cs typeface="Avenir Book"/>
                          <a:sym typeface="Avenir Book"/>
                        </a:rPr>
                        <a:t>¿</a:t>
                      </a:r>
                      <a:r>
                        <a:rPr lang="en-US" altLang="zh-CN" sz="4400" dirty="0" smtClean="0">
                          <a:latin typeface="Avenir Book"/>
                          <a:ea typeface="Avenir Book"/>
                          <a:cs typeface="Avenir Book"/>
                          <a:sym typeface="Avenir Book"/>
                        </a:rPr>
                        <a:t>SIGUIENTES</a:t>
                      </a:r>
                    </a:p>
                    <a:p>
                      <a:pPr defTabSz="2438400"/>
                      <a:r>
                        <a:rPr lang="en-US" altLang="zh-CN" sz="4400" dirty="0" smtClean="0">
                          <a:latin typeface="Avenir Book"/>
                          <a:ea typeface="Avenir Book"/>
                          <a:cs typeface="Avenir Book"/>
                          <a:sym typeface="Avenir Book"/>
                        </a:rPr>
                        <a:t>...?</a:t>
                      </a:r>
                      <a:endParaRPr sz="44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F7EDED"/>
                    </a:solidFill>
                  </a:tcPr>
                </a:tc>
                <a:extLst>
                  <a:ext uri="{0D108BD9-81ED-4DB2-BD59-A6C34878D82A}">
                    <a16:rowId xmlns:a16="http://schemas.microsoft.com/office/drawing/2014/main" val="10007"/>
                  </a:ext>
                </a:extLst>
              </a:tr>
              <a:tr h="738324">
                <a:tc>
                  <a:txBody>
                    <a:bodyPr/>
                    <a:lstStyle/>
                    <a:p>
                      <a:pPr defTabSz="2438400">
                        <a:defRPr b="0"/>
                      </a:pPr>
                      <a:r>
                        <a:rPr sz="2500" dirty="0">
                          <a:latin typeface="Avenir Book"/>
                          <a:ea typeface="Avenir Book"/>
                          <a:cs typeface="Avenir Book"/>
                          <a:sym typeface="Avenir Book"/>
                        </a:rPr>
                        <a:t>Liechtenstein</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en-US" sz="2500" dirty="0" err="1">
                          <a:latin typeface="Avenir Book"/>
                          <a:ea typeface="Avenir Book"/>
                          <a:cs typeface="Avenir Book"/>
                          <a:sym typeface="Avenir Book"/>
                        </a:rPr>
                        <a:t>Reino</a:t>
                      </a:r>
                      <a:r>
                        <a:rPr lang="en-US" sz="2500" dirty="0">
                          <a:latin typeface="Avenir Book"/>
                          <a:ea typeface="Avenir Book"/>
                          <a:cs typeface="Avenir Book"/>
                          <a:sym typeface="Avenir Book"/>
                        </a:rPr>
                        <a:t> </a:t>
                      </a:r>
                      <a:r>
                        <a:rPr lang="en-US" sz="2500" dirty="0" err="1">
                          <a:latin typeface="Avenir Book"/>
                          <a:ea typeface="Avenir Book"/>
                          <a:cs typeface="Avenir Book"/>
                          <a:sym typeface="Avenir Book"/>
                        </a:rPr>
                        <a:t>Unido</a:t>
                      </a:r>
                      <a:r>
                        <a:rPr lang="en-US" sz="2500" dirty="0">
                          <a:latin typeface="Avenir Book"/>
                          <a:ea typeface="Avenir Book"/>
                          <a:cs typeface="Avenir Book"/>
                          <a:sym typeface="Avenir Book"/>
                        </a:rPr>
                        <a:t> de Gran </a:t>
                      </a:r>
                      <a:r>
                        <a:rPr lang="en-US" sz="2500" dirty="0" err="1">
                          <a:latin typeface="Avenir Book"/>
                          <a:ea typeface="Avenir Book"/>
                          <a:cs typeface="Avenir Book"/>
                          <a:sym typeface="Avenir Book"/>
                        </a:rPr>
                        <a:t>Bretaña</a:t>
                      </a:r>
                      <a:r>
                        <a:rPr lang="en-US" sz="2500" dirty="0">
                          <a:latin typeface="Avenir Book"/>
                          <a:ea typeface="Avenir Book"/>
                          <a:cs typeface="Avenir Book"/>
                          <a:sym typeface="Avenir Book"/>
                        </a:rPr>
                        <a:t> e </a:t>
                      </a:r>
                      <a:r>
                        <a:rPr lang="en-US" sz="2500" dirty="0" err="1">
                          <a:latin typeface="Avenir Book"/>
                          <a:ea typeface="Avenir Book"/>
                          <a:cs typeface="Avenir Book"/>
                          <a:sym typeface="Avenir Book"/>
                        </a:rPr>
                        <a:t>Irlanda</a:t>
                      </a:r>
                      <a:r>
                        <a:rPr lang="en-US" sz="2500" dirty="0">
                          <a:latin typeface="Avenir Book"/>
                          <a:ea typeface="Avenir Book"/>
                          <a:cs typeface="Avenir Book"/>
                          <a:sym typeface="Avenir Book"/>
                        </a:rPr>
                        <a:t> del Norte</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Sri Lanka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err="1">
                          <a:latin typeface="Avenir Book"/>
                          <a:ea typeface="Avenir Book"/>
                          <a:cs typeface="Avenir Book"/>
                          <a:sym typeface="Avenir Book"/>
                        </a:rPr>
                        <a:t>Omán</a:t>
                      </a:r>
                      <a:endParaRPr lang="en-US"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0438F">
                        <a:alpha val="18214"/>
                      </a:srgbClr>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8"/>
                  </a:ext>
                </a:extLst>
              </a:tr>
              <a:tr h="857736">
                <a:tc>
                  <a:txBody>
                    <a:bodyPr/>
                    <a:lstStyle/>
                    <a:p>
                      <a:pPr defTabSz="2438400">
                        <a:defRPr b="0"/>
                      </a:pPr>
                      <a:r>
                        <a:rPr lang="es-ES" sz="2500" dirty="0">
                          <a:latin typeface="Avenir Book"/>
                          <a:ea typeface="Avenir Book"/>
                          <a:cs typeface="Avenir Book"/>
                          <a:sym typeface="Avenir Book"/>
                        </a:rPr>
                        <a:t>Lituania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Francia</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ÁFRICA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3CA2A3"/>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LAS</a:t>
                      </a:r>
                      <a:r>
                        <a:rPr lang="en-US" sz="2500" baseline="0" dirty="0">
                          <a:solidFill>
                            <a:srgbClr val="FFFFFF"/>
                          </a:solidFill>
                          <a:latin typeface="Avenir Heavy"/>
                          <a:ea typeface="Avenir Heavy"/>
                          <a:cs typeface="Avenir Heavy"/>
                          <a:sym typeface="Avenir Heavy"/>
                        </a:rPr>
                        <a:t> AMÉR</a:t>
                      </a:r>
                      <a:r>
                        <a:rPr lang="en-US" sz="2500" dirty="0">
                          <a:solidFill>
                            <a:srgbClr val="FFFFFF"/>
                          </a:solidFill>
                          <a:latin typeface="Avenir Heavy"/>
                          <a:ea typeface="Avenir Heavy"/>
                          <a:cs typeface="Avenir Heavy"/>
                          <a:sym typeface="Avenir Heavy"/>
                        </a:rPr>
                        <a:t>ICAS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B3A2A1"/>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5C0BF">
                        <a:alpha val="54033"/>
                      </a:srgbClr>
                    </a:solidFill>
                  </a:tcPr>
                </a:tc>
                <a:extLst>
                  <a:ext uri="{0D108BD9-81ED-4DB2-BD59-A6C34878D82A}">
                    <a16:rowId xmlns:a16="http://schemas.microsoft.com/office/drawing/2014/main" val="10009"/>
                  </a:ext>
                </a:extLst>
              </a:tr>
              <a:tr h="610015">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b="0"/>
                      </a:pPr>
                      <a:r>
                        <a:rPr lang="en-US" sz="2500" dirty="0">
                          <a:latin typeface="Avenir Book"/>
                          <a:ea typeface="Avenir Book"/>
                          <a:cs typeface="Avenir Book"/>
                          <a:sym typeface="Avenir Book"/>
                        </a:rPr>
                        <a:t>Albania</a:t>
                      </a:r>
                    </a:p>
                    <a:p>
                      <a:pPr defTabSz="2438400">
                        <a:defRPr b="0"/>
                      </a:pP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s-ES" sz="2500" dirty="0">
                          <a:solidFill>
                            <a:srgbClr val="FFFFFF"/>
                          </a:solidFill>
                          <a:latin typeface="Avenir Heavy"/>
                          <a:ea typeface="Avenir Heavy"/>
                          <a:cs typeface="Avenir Heavy"/>
                          <a:sym typeface="Avenir Heavy"/>
                        </a:rPr>
                        <a:t>CEI</a:t>
                      </a:r>
                      <a:endParaRPr lang="en-US"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8C9BB0"/>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Kenya</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D0E4E5"/>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Argentina</a:t>
                      </a: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EADDDC"/>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5C0BF">
                        <a:alpha val="54033"/>
                      </a:srgbClr>
                    </a:solidFill>
                  </a:tcPr>
                </a:tc>
                <a:extLst>
                  <a:ext uri="{0D108BD9-81ED-4DB2-BD59-A6C34878D82A}">
                    <a16:rowId xmlns:a16="http://schemas.microsoft.com/office/drawing/2014/main" val="10010"/>
                  </a:ext>
                </a:extLst>
              </a:tr>
            </a:tbl>
          </a:graphicData>
        </a:graphic>
      </p:graphicFrame>
      <p:pic>
        <p:nvPicPr>
          <p:cNvPr id="26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nternational Telecommunication Union(ITU)"/>
          <p:cNvSpPr txBox="1">
            <a:spLocks noGrp="1"/>
          </p:cNvSpPr>
          <p:nvPr>
            <p:ph type="title"/>
          </p:nvPr>
        </p:nvSpPr>
        <p:spPr>
          <a:xfrm>
            <a:off x="973889" y="1079500"/>
            <a:ext cx="21971000" cy="1435100"/>
          </a:xfrm>
          <a:prstGeom prst="rect">
            <a:avLst/>
          </a:prstGeom>
        </p:spPr>
        <p:txBody>
          <a:bodyPr/>
          <a:lstStyle>
            <a:lvl1pPr>
              <a:defRPr sz="7400" b="0" spc="-148">
                <a:solidFill>
                  <a:srgbClr val="002060"/>
                </a:solidFill>
                <a:latin typeface="Avenir Heavy"/>
                <a:ea typeface="Avenir Heavy"/>
                <a:cs typeface="Avenir Heavy"/>
                <a:sym typeface="Avenir Heavy"/>
              </a:defRPr>
            </a:lvl1pPr>
          </a:lstStyle>
          <a:p>
            <a:r>
              <a:rPr lang="es-ES" dirty="0"/>
              <a:t>Unión Internacional de Telecomunicaciones (UIT)</a:t>
            </a:r>
            <a:endParaRPr dirty="0"/>
          </a:p>
        </p:txBody>
      </p:sp>
      <p:sp>
        <p:nvSpPr>
          <p:cNvPr id="158" name="Committed to help the world communicate"/>
          <p:cNvSpPr txBox="1">
            <a:spLocks noGrp="1"/>
          </p:cNvSpPr>
          <p:nvPr>
            <p:ph type="body" idx="21"/>
          </p:nvPr>
        </p:nvSpPr>
        <p:spPr>
          <a:xfrm>
            <a:off x="973889" y="2372962"/>
            <a:ext cx="21971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x-es-XL" dirty="0"/>
              <a:t>Conect</a:t>
            </a:r>
            <a:r>
              <a:rPr lang="es-ES" dirty="0" err="1"/>
              <a:t>ar</a:t>
            </a:r>
            <a:r>
              <a:rPr lang="es-ES" dirty="0"/>
              <a:t> el mundo</a:t>
            </a:r>
            <a:endParaRPr dirty="0"/>
          </a:p>
        </p:txBody>
      </p:sp>
      <p:pic>
        <p:nvPicPr>
          <p:cNvPr id="160"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61"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27" name="3 Sectors">
            <a:extLst>
              <a:ext uri="{FF2B5EF4-FFF2-40B4-BE49-F238E27FC236}">
                <a16:creationId xmlns:a16="http://schemas.microsoft.com/office/drawing/2014/main" id="{F05F1C2A-F5F9-23AF-192D-8AC0B9333AED}"/>
              </a:ext>
            </a:extLst>
          </p:cNvPr>
          <p:cNvSpPr txBox="1"/>
          <p:nvPr/>
        </p:nvSpPr>
        <p:spPr>
          <a:xfrm>
            <a:off x="7571577" y="4018042"/>
            <a:ext cx="2582438"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b="1">
                <a:solidFill>
                  <a:srgbClr val="081F5C"/>
                </a:solidFill>
              </a:defRPr>
            </a:pPr>
            <a:r>
              <a:rPr sz="14000">
                <a:solidFill>
                  <a:srgbClr val="479ED8"/>
                </a:solidFill>
                <a:latin typeface="Avenir" panose="02000503020000020003" pitchFamily="2" charset="0"/>
                <a:cs typeface="Calibri" panose="020F0502020204030204" pitchFamily="34" charset="0"/>
              </a:rPr>
              <a:t>3</a:t>
            </a:r>
            <a:r>
              <a:rPr sz="3000">
                <a:latin typeface="Avenir" panose="02000503020000020003" pitchFamily="2" charset="0"/>
                <a:cs typeface="Calibri" panose="020F0502020204030204" pitchFamily="34" charset="0"/>
              </a:rPr>
              <a:t> Sectors </a:t>
            </a:r>
          </a:p>
        </p:txBody>
      </p:sp>
      <p:sp>
        <p:nvSpPr>
          <p:cNvPr id="28" name="193…">
            <a:extLst>
              <a:ext uri="{FF2B5EF4-FFF2-40B4-BE49-F238E27FC236}">
                <a16:creationId xmlns:a16="http://schemas.microsoft.com/office/drawing/2014/main" id="{A726B32A-4678-0772-AF4A-64454DD6FD24}"/>
              </a:ext>
            </a:extLst>
          </p:cNvPr>
          <p:cNvSpPr txBox="1"/>
          <p:nvPr/>
        </p:nvSpPr>
        <p:spPr>
          <a:xfrm>
            <a:off x="12938267" y="4021644"/>
            <a:ext cx="3080006"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defRPr sz="14000" b="1">
                <a:solidFill>
                  <a:srgbClr val="479ED8"/>
                </a:solidFill>
              </a:defRPr>
            </a:pPr>
            <a:r>
              <a:rPr sz="14000" dirty="0">
                <a:latin typeface="Avenir" panose="02000503020000020003" pitchFamily="2" charset="0"/>
                <a:cs typeface="Calibri" panose="020F0502020204030204" pitchFamily="34" charset="0"/>
              </a:rPr>
              <a:t>193</a:t>
            </a:r>
            <a:endParaRPr lang="x-es-XL" sz="14000" dirty="0">
              <a:latin typeface="Avenir" panose="02000503020000020003" pitchFamily="2" charset="0"/>
              <a:cs typeface="Calibri" panose="020F0502020204030204" pitchFamily="34" charset="0"/>
            </a:endParaRPr>
          </a:p>
        </p:txBody>
      </p:sp>
      <p:sp>
        <p:nvSpPr>
          <p:cNvPr id="29" name="700…">
            <a:extLst>
              <a:ext uri="{FF2B5EF4-FFF2-40B4-BE49-F238E27FC236}">
                <a16:creationId xmlns:a16="http://schemas.microsoft.com/office/drawing/2014/main" id="{29155CDA-7D50-9FD9-5158-15F97DBB022C}"/>
              </a:ext>
            </a:extLst>
          </p:cNvPr>
          <p:cNvSpPr txBox="1"/>
          <p:nvPr/>
        </p:nvSpPr>
        <p:spPr>
          <a:xfrm>
            <a:off x="18233098" y="4018042"/>
            <a:ext cx="3103415"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defRPr sz="14000" b="1">
                <a:solidFill>
                  <a:srgbClr val="479ED8"/>
                </a:solidFill>
              </a:defRPr>
            </a:pPr>
            <a:r>
              <a:rPr lang="en-US" altLang="zh-CN" sz="14000" dirty="0">
                <a:latin typeface="Avenir" panose="02000503020000020003" pitchFamily="2" charset="0"/>
                <a:cs typeface="Calibri" panose="020F0502020204030204" pitchFamily="34" charset="0"/>
              </a:rPr>
              <a:t>9</a:t>
            </a:r>
            <a:r>
              <a:rPr sz="14000" dirty="0">
                <a:latin typeface="Avenir" panose="02000503020000020003" pitchFamily="2" charset="0"/>
                <a:cs typeface="Calibri" panose="020F0502020204030204" pitchFamily="34" charset="0"/>
              </a:rPr>
              <a:t>00</a:t>
            </a:r>
          </a:p>
        </p:txBody>
      </p:sp>
      <p:sp>
        <p:nvSpPr>
          <p:cNvPr id="30" name="Standardization">
            <a:extLst>
              <a:ext uri="{FF2B5EF4-FFF2-40B4-BE49-F238E27FC236}">
                <a16:creationId xmlns:a16="http://schemas.microsoft.com/office/drawing/2014/main" id="{5B6EE8DC-3B48-AD6D-6C19-AA7D685169D4}"/>
              </a:ext>
            </a:extLst>
          </p:cNvPr>
          <p:cNvSpPr txBox="1"/>
          <p:nvPr/>
        </p:nvSpPr>
        <p:spPr>
          <a:xfrm>
            <a:off x="7517107" y="6566900"/>
            <a:ext cx="2902240" cy="595035"/>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a:defRPr sz="3200"/>
            </a:pPr>
            <a:r>
              <a:rPr lang="es-ES" dirty="0">
                <a:latin typeface="Avenir" panose="02000503020000020003" pitchFamily="2" charset="0"/>
                <a:cs typeface="Calibri" panose="020F0502020204030204" pitchFamily="34" charset="0"/>
              </a:rPr>
              <a:t>Normalización</a:t>
            </a:r>
            <a:endParaRPr dirty="0">
              <a:latin typeface="Avenir" panose="02000503020000020003" pitchFamily="2" charset="0"/>
              <a:cs typeface="Calibri" panose="020F0502020204030204" pitchFamily="34" charset="0"/>
            </a:endParaRPr>
          </a:p>
        </p:txBody>
      </p:sp>
      <p:sp>
        <p:nvSpPr>
          <p:cNvPr id="31" name="Radiocommunication">
            <a:extLst>
              <a:ext uri="{FF2B5EF4-FFF2-40B4-BE49-F238E27FC236}">
                <a16:creationId xmlns:a16="http://schemas.microsoft.com/office/drawing/2014/main" id="{F701CD9B-C9AB-338B-E59D-1B483CD30FF8}"/>
              </a:ext>
            </a:extLst>
          </p:cNvPr>
          <p:cNvSpPr txBox="1"/>
          <p:nvPr/>
        </p:nvSpPr>
        <p:spPr>
          <a:xfrm>
            <a:off x="7517107" y="7337911"/>
            <a:ext cx="4442282" cy="564257"/>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r>
              <a:rPr dirty="0" err="1">
                <a:latin typeface="Avenir" panose="02000503020000020003" pitchFamily="2" charset="0"/>
                <a:cs typeface="Calibri" panose="020F0502020204030204" pitchFamily="34" charset="0"/>
              </a:rPr>
              <a:t>Radiocommunica</a:t>
            </a:r>
            <a:r>
              <a:rPr lang="es-ES" dirty="0" err="1">
                <a:latin typeface="Avenir" panose="02000503020000020003" pitchFamily="2" charset="0"/>
                <a:cs typeface="Calibri" panose="020F0502020204030204" pitchFamily="34" charset="0"/>
              </a:rPr>
              <a:t>ciones</a:t>
            </a:r>
            <a:endParaRPr dirty="0">
              <a:latin typeface="Avenir" panose="02000503020000020003" pitchFamily="2" charset="0"/>
              <a:cs typeface="Calibri" panose="020F0502020204030204" pitchFamily="34" charset="0"/>
            </a:endParaRPr>
          </a:p>
        </p:txBody>
      </p:sp>
      <p:sp>
        <p:nvSpPr>
          <p:cNvPr id="32" name="Development">
            <a:extLst>
              <a:ext uri="{FF2B5EF4-FFF2-40B4-BE49-F238E27FC236}">
                <a16:creationId xmlns:a16="http://schemas.microsoft.com/office/drawing/2014/main" id="{BA4D8FCB-F302-EDA3-A3DC-9F6AE7576790}"/>
              </a:ext>
            </a:extLst>
          </p:cNvPr>
          <p:cNvSpPr txBox="1"/>
          <p:nvPr/>
        </p:nvSpPr>
        <p:spPr>
          <a:xfrm>
            <a:off x="7517107" y="8078144"/>
            <a:ext cx="2228472" cy="564257"/>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r>
              <a:rPr dirty="0">
                <a:latin typeface="Avenir" panose="02000503020000020003" pitchFamily="2" charset="0"/>
                <a:cs typeface="Calibri" panose="020F0502020204030204" pitchFamily="34" charset="0"/>
              </a:rPr>
              <a:t>De</a:t>
            </a:r>
            <a:r>
              <a:rPr lang="es-ES" dirty="0" err="1">
                <a:latin typeface="Avenir" panose="02000503020000020003" pitchFamily="2" charset="0"/>
                <a:cs typeface="Calibri" panose="020F0502020204030204" pitchFamily="34" charset="0"/>
              </a:rPr>
              <a:t>sarrollo</a:t>
            </a:r>
            <a:endParaRPr dirty="0">
              <a:latin typeface="Avenir" panose="02000503020000020003" pitchFamily="2" charset="0"/>
              <a:cs typeface="Calibri" panose="020F0502020204030204" pitchFamily="34" charset="0"/>
            </a:endParaRPr>
          </a:p>
        </p:txBody>
      </p:sp>
      <p:sp>
        <p:nvSpPr>
          <p:cNvPr id="33" name="TextBox 32">
            <a:extLst>
              <a:ext uri="{FF2B5EF4-FFF2-40B4-BE49-F238E27FC236}">
                <a16:creationId xmlns:a16="http://schemas.microsoft.com/office/drawing/2014/main" id="{CE2F2C20-E1CA-AD5E-5BAC-6B5A1691DB5D}"/>
              </a:ext>
            </a:extLst>
          </p:cNvPr>
          <p:cNvSpPr txBox="1"/>
          <p:nvPr/>
        </p:nvSpPr>
        <p:spPr>
          <a:xfrm>
            <a:off x="1331303" y="6387814"/>
            <a:ext cx="5657326" cy="3416320"/>
          </a:xfrm>
          <a:prstGeom prst="rect">
            <a:avLst/>
          </a:prstGeom>
          <a:noFill/>
        </p:spPr>
        <p:txBody>
          <a:bodyPr wrap="square">
            <a:spAutoFit/>
          </a:bodyPr>
          <a:lstStyle/>
          <a:p>
            <a:pPr lvl="0" algn="l" fontAlgn="base">
              <a:lnSpc>
                <a:spcPct val="120000"/>
              </a:lnSpc>
              <a:spcBef>
                <a:spcPct val="40000"/>
              </a:spcBef>
              <a:spcAft>
                <a:spcPct val="0"/>
              </a:spcAft>
              <a:buClr>
                <a:srgbClr val="0E438A"/>
              </a:buClr>
              <a:buSzPct val="110000"/>
              <a:defRPr sz="14000" b="1">
                <a:solidFill>
                  <a:srgbClr val="479ED8"/>
                </a:solidFill>
              </a:defRPr>
            </a:pPr>
            <a:r>
              <a:rPr lang="en-US" sz="3000" dirty="0" err="1">
                <a:solidFill>
                  <a:srgbClr val="081F5C"/>
                </a:solidFill>
                <a:latin typeface="Avenir" panose="02000503020000020003" pitchFamily="2" charset="0"/>
                <a:cs typeface="Calibri" panose="020F0502020204030204" pitchFamily="34" charset="0"/>
              </a:rPr>
              <a:t>Organismo</a:t>
            </a:r>
            <a:r>
              <a:rPr lang="en-US" sz="3000" dirty="0">
                <a:solidFill>
                  <a:srgbClr val="081F5C"/>
                </a:solidFill>
                <a:latin typeface="Avenir" panose="02000503020000020003" pitchFamily="2" charset="0"/>
                <a:cs typeface="Calibri" panose="020F0502020204030204" pitchFamily="34" charset="0"/>
              </a:rPr>
              <a:t> </a:t>
            </a:r>
            <a:r>
              <a:rPr lang="en-US" sz="3000" dirty="0" err="1">
                <a:solidFill>
                  <a:srgbClr val="081F5C"/>
                </a:solidFill>
                <a:latin typeface="Avenir" panose="02000503020000020003" pitchFamily="2" charset="0"/>
                <a:cs typeface="Calibri" panose="020F0502020204030204" pitchFamily="34" charset="0"/>
              </a:rPr>
              <a:t>Especializado</a:t>
            </a:r>
            <a:r>
              <a:rPr lang="en-US" sz="3000" dirty="0">
                <a:solidFill>
                  <a:srgbClr val="081F5C"/>
                </a:solidFill>
                <a:latin typeface="Avenir" panose="02000503020000020003" pitchFamily="2" charset="0"/>
                <a:cs typeface="Calibri" panose="020F0502020204030204" pitchFamily="34" charset="0"/>
              </a:rPr>
              <a:t> de las </a:t>
            </a:r>
            <a:r>
              <a:rPr lang="en-US" sz="3000" dirty="0" err="1">
                <a:solidFill>
                  <a:srgbClr val="081F5C"/>
                </a:solidFill>
                <a:latin typeface="Avenir" panose="02000503020000020003" pitchFamily="2" charset="0"/>
                <a:cs typeface="Calibri" panose="020F0502020204030204" pitchFamily="34" charset="0"/>
              </a:rPr>
              <a:t>Naciones</a:t>
            </a:r>
            <a:r>
              <a:rPr lang="en-US" sz="3000" dirty="0">
                <a:solidFill>
                  <a:srgbClr val="081F5C"/>
                </a:solidFill>
                <a:latin typeface="Avenir" panose="02000503020000020003" pitchFamily="2" charset="0"/>
                <a:cs typeface="Calibri" panose="020F0502020204030204" pitchFamily="34" charset="0"/>
              </a:rPr>
              <a:t> </a:t>
            </a:r>
            <a:r>
              <a:rPr lang="en-US" sz="3000" dirty="0" err="1">
                <a:solidFill>
                  <a:srgbClr val="081F5C"/>
                </a:solidFill>
                <a:latin typeface="Avenir" panose="02000503020000020003" pitchFamily="2" charset="0"/>
                <a:cs typeface="Calibri" panose="020F0502020204030204" pitchFamily="34" charset="0"/>
              </a:rPr>
              <a:t>Unidas</a:t>
            </a:r>
            <a:r>
              <a:rPr lang="en-US" sz="3000" dirty="0">
                <a:solidFill>
                  <a:srgbClr val="081F5C"/>
                </a:solidFill>
                <a:latin typeface="Avenir" panose="02000503020000020003" pitchFamily="2" charset="0"/>
                <a:cs typeface="Calibri" panose="020F0502020204030204" pitchFamily="34" charset="0"/>
              </a:rPr>
              <a:t> para las </a:t>
            </a:r>
            <a:r>
              <a:rPr lang="en-US" sz="3000" dirty="0" err="1">
                <a:solidFill>
                  <a:srgbClr val="081F5C"/>
                </a:solidFill>
                <a:latin typeface="Avenir" panose="02000503020000020003" pitchFamily="2" charset="0"/>
                <a:cs typeface="Calibri" panose="020F0502020204030204" pitchFamily="34" charset="0"/>
              </a:rPr>
              <a:t>Telecomunicaciones</a:t>
            </a:r>
            <a:r>
              <a:rPr lang="en-US" sz="3000" dirty="0">
                <a:solidFill>
                  <a:srgbClr val="081F5C"/>
                </a:solidFill>
                <a:latin typeface="Avenir" panose="02000503020000020003" pitchFamily="2" charset="0"/>
                <a:cs typeface="Calibri" panose="020F0502020204030204" pitchFamily="34" charset="0"/>
              </a:rPr>
              <a:t> y las </a:t>
            </a:r>
            <a:r>
              <a:rPr lang="en-US" sz="3000" dirty="0" err="1">
                <a:solidFill>
                  <a:srgbClr val="081F5C"/>
                </a:solidFill>
                <a:latin typeface="Avenir" panose="02000503020000020003" pitchFamily="2" charset="0"/>
                <a:cs typeface="Calibri" panose="020F0502020204030204" pitchFamily="34" charset="0"/>
              </a:rPr>
              <a:t>Tecnologías</a:t>
            </a:r>
            <a:r>
              <a:rPr lang="en-US" sz="3000" dirty="0">
                <a:solidFill>
                  <a:srgbClr val="081F5C"/>
                </a:solidFill>
                <a:latin typeface="Avenir" panose="02000503020000020003" pitchFamily="2" charset="0"/>
                <a:cs typeface="Calibri" panose="020F0502020204030204" pitchFamily="34" charset="0"/>
              </a:rPr>
              <a:t> de la </a:t>
            </a:r>
            <a:r>
              <a:rPr lang="en-US" sz="3000" dirty="0" err="1">
                <a:solidFill>
                  <a:srgbClr val="081F5C"/>
                </a:solidFill>
                <a:latin typeface="Avenir" panose="02000503020000020003" pitchFamily="2" charset="0"/>
                <a:cs typeface="Calibri" panose="020F0502020204030204" pitchFamily="34" charset="0"/>
              </a:rPr>
              <a:t>Información</a:t>
            </a:r>
            <a:r>
              <a:rPr lang="en-US" sz="3000" dirty="0">
                <a:solidFill>
                  <a:srgbClr val="081F5C"/>
                </a:solidFill>
                <a:latin typeface="Avenir" panose="02000503020000020003" pitchFamily="2" charset="0"/>
                <a:cs typeface="Calibri" panose="020F0502020204030204" pitchFamily="34" charset="0"/>
              </a:rPr>
              <a:t> y la </a:t>
            </a:r>
            <a:r>
              <a:rPr lang="en-US" sz="3000" dirty="0" err="1">
                <a:solidFill>
                  <a:srgbClr val="081F5C"/>
                </a:solidFill>
                <a:latin typeface="Avenir" panose="02000503020000020003" pitchFamily="2" charset="0"/>
                <a:cs typeface="Calibri" panose="020F0502020204030204" pitchFamily="34" charset="0"/>
              </a:rPr>
              <a:t>Comunicación</a:t>
            </a:r>
            <a:r>
              <a:rPr lang="en-US" sz="3000" dirty="0">
                <a:solidFill>
                  <a:srgbClr val="081F5C"/>
                </a:solidFill>
                <a:latin typeface="Avenir" panose="02000503020000020003" pitchFamily="2" charset="0"/>
                <a:cs typeface="Calibri" panose="020F0502020204030204" pitchFamily="34" charset="0"/>
              </a:rPr>
              <a:t> (TIC)</a:t>
            </a:r>
          </a:p>
        </p:txBody>
      </p:sp>
      <p:pic>
        <p:nvPicPr>
          <p:cNvPr id="34" name="Picture 4" descr="Picture 4">
            <a:extLst>
              <a:ext uri="{FF2B5EF4-FFF2-40B4-BE49-F238E27FC236}">
                <a16:creationId xmlns:a16="http://schemas.microsoft.com/office/drawing/2014/main" id="{7D959682-030C-0221-C485-690C2DA2511A}"/>
              </a:ext>
            </a:extLst>
          </p:cNvPr>
          <p:cNvPicPr>
            <a:picLocks noChangeAspect="1"/>
          </p:cNvPicPr>
          <p:nvPr/>
        </p:nvPicPr>
        <p:blipFill>
          <a:blip r:embed="rId3"/>
          <a:stretch>
            <a:fillRect/>
          </a:stretch>
        </p:blipFill>
        <p:spPr>
          <a:xfrm>
            <a:off x="1206500" y="4018042"/>
            <a:ext cx="1878984" cy="1878984"/>
          </a:xfrm>
          <a:prstGeom prst="rect">
            <a:avLst/>
          </a:prstGeom>
          <a:ln w="12700">
            <a:miter lim="400000"/>
          </a:ln>
        </p:spPr>
      </p:pic>
      <p:sp>
        <p:nvSpPr>
          <p:cNvPr id="35" name="TextBox 34">
            <a:extLst>
              <a:ext uri="{FF2B5EF4-FFF2-40B4-BE49-F238E27FC236}">
                <a16:creationId xmlns:a16="http://schemas.microsoft.com/office/drawing/2014/main" id="{095D1A07-7048-5684-D165-1EC1B570A2AD}"/>
              </a:ext>
            </a:extLst>
          </p:cNvPr>
          <p:cNvSpPr txBox="1"/>
          <p:nvPr/>
        </p:nvSpPr>
        <p:spPr>
          <a:xfrm>
            <a:off x="13512461" y="6375088"/>
            <a:ext cx="2758440" cy="1200329"/>
          </a:xfrm>
          <a:prstGeom prst="rect">
            <a:avLst/>
          </a:prstGeom>
          <a:noFill/>
        </p:spPr>
        <p:txBody>
          <a:bodyPr wrap="square">
            <a:spAutoFit/>
          </a:bodyPr>
          <a:lstStyle/>
          <a:p>
            <a:pPr lvl="0" algn="l" fontAlgn="base">
              <a:lnSpc>
                <a:spcPct val="120000"/>
              </a:lnSpc>
              <a:spcBef>
                <a:spcPct val="40000"/>
              </a:spcBef>
              <a:spcAft>
                <a:spcPct val="0"/>
              </a:spcAft>
              <a:buClr>
                <a:srgbClr val="0E438A"/>
              </a:buClr>
              <a:buSzPct val="110000"/>
              <a:defRPr sz="14000" b="1">
                <a:solidFill>
                  <a:srgbClr val="479ED8"/>
                </a:solidFill>
              </a:defRPr>
            </a:pPr>
            <a:r>
              <a:rPr lang="es-ES" sz="3000" dirty="0">
                <a:solidFill>
                  <a:srgbClr val="081F5C"/>
                </a:solidFill>
                <a:latin typeface="Avenir" panose="02000503020000020003" pitchFamily="2" charset="0"/>
                <a:cs typeface="Calibri" panose="020F0502020204030204" pitchFamily="34" charset="0"/>
              </a:rPr>
              <a:t>Estados Miembros</a:t>
            </a:r>
            <a:endParaRPr lang="en-US" sz="3000" dirty="0">
              <a:solidFill>
                <a:srgbClr val="081F5C"/>
              </a:solidFill>
              <a:latin typeface="Avenir" panose="02000503020000020003" pitchFamily="2" charset="0"/>
              <a:cs typeface="Calibri" panose="020F0502020204030204" pitchFamily="34" charset="0"/>
            </a:endParaRPr>
          </a:p>
        </p:txBody>
      </p:sp>
      <p:sp>
        <p:nvSpPr>
          <p:cNvPr id="36" name="TextBox 35">
            <a:extLst>
              <a:ext uri="{FF2B5EF4-FFF2-40B4-BE49-F238E27FC236}">
                <a16:creationId xmlns:a16="http://schemas.microsoft.com/office/drawing/2014/main" id="{BC047486-BD43-27F1-DCBB-B4B10B090BF6}"/>
              </a:ext>
            </a:extLst>
          </p:cNvPr>
          <p:cNvSpPr txBox="1"/>
          <p:nvPr/>
        </p:nvSpPr>
        <p:spPr>
          <a:xfrm>
            <a:off x="18360287" y="6392713"/>
            <a:ext cx="5610056" cy="3323987"/>
          </a:xfrm>
          <a:prstGeom prst="rect">
            <a:avLst/>
          </a:prstGeom>
          <a:noFill/>
        </p:spPr>
        <p:txBody>
          <a:bodyPr wrap="square" rtlCol="0">
            <a:spAutoFit/>
          </a:bodyPr>
          <a:lstStyle/>
          <a:p>
            <a:pPr algn="l">
              <a:defRPr sz="14000" b="1">
                <a:solidFill>
                  <a:srgbClr val="479ED8"/>
                </a:solidFill>
              </a:defRPr>
            </a:pPr>
            <a:r>
              <a:rPr lang="es-ES" sz="3000" dirty="0">
                <a:solidFill>
                  <a:srgbClr val="081F5C"/>
                </a:solidFill>
                <a:latin typeface="Avenir" panose="02000503020000020003" pitchFamily="2" charset="0"/>
                <a:cs typeface="Calibri" panose="020F0502020204030204" pitchFamily="34" charset="0"/>
              </a:rPr>
              <a:t>Empresas, universidades y organizaciones internacionales y regionales.</a:t>
            </a:r>
            <a:endParaRPr lang="en-US" sz="3000" dirty="0">
              <a:solidFill>
                <a:srgbClr val="081F5C"/>
              </a:solidFill>
              <a:latin typeface="Avenir" panose="02000503020000020003" pitchFamily="2" charset="0"/>
              <a:cs typeface="Calibri" panose="020F0502020204030204" pitchFamily="34" charset="0"/>
            </a:endParaRPr>
          </a:p>
          <a:p>
            <a:pPr algn="l">
              <a:defRPr sz="14000" b="1">
                <a:solidFill>
                  <a:srgbClr val="479ED8"/>
                </a:solidFill>
              </a:defRPr>
            </a:pPr>
            <a:r>
              <a:rPr lang="en-US" sz="3000" dirty="0">
                <a:solidFill>
                  <a:srgbClr val="081F5C"/>
                </a:solidFill>
                <a:latin typeface="Avenir" panose="02000503020000020003" pitchFamily="2" charset="0"/>
                <a:cs typeface="Calibri" panose="020F0502020204030204" pitchFamily="34" charset="0"/>
              </a:rPr>
              <a:t>Red </a:t>
            </a:r>
            <a:r>
              <a:rPr lang="en-US" sz="3000" dirty="0" err="1">
                <a:solidFill>
                  <a:srgbClr val="081F5C"/>
                </a:solidFill>
                <a:latin typeface="Avenir" panose="02000503020000020003" pitchFamily="2" charset="0"/>
                <a:cs typeface="Calibri" panose="020F0502020204030204" pitchFamily="34" charset="0"/>
              </a:rPr>
              <a:t>abundante</a:t>
            </a:r>
            <a:r>
              <a:rPr lang="en-US" sz="3000" dirty="0">
                <a:solidFill>
                  <a:srgbClr val="081F5C"/>
                </a:solidFill>
                <a:latin typeface="Avenir" panose="02000503020000020003" pitchFamily="2" charset="0"/>
                <a:cs typeface="Calibri" panose="020F0502020204030204" pitchFamily="34" charset="0"/>
              </a:rPr>
              <a:t> de </a:t>
            </a:r>
            <a:r>
              <a:rPr lang="en-US" sz="3000" dirty="0" err="1">
                <a:solidFill>
                  <a:srgbClr val="081F5C"/>
                </a:solidFill>
                <a:latin typeface="Avenir" panose="02000503020000020003" pitchFamily="2" charset="0"/>
                <a:cs typeface="Calibri" panose="020F0502020204030204" pitchFamily="34" charset="0"/>
              </a:rPr>
              <a:t>expertos</a:t>
            </a:r>
            <a:r>
              <a:rPr lang="en-US" sz="3000" dirty="0">
                <a:solidFill>
                  <a:srgbClr val="081F5C"/>
                </a:solidFill>
                <a:latin typeface="Avenir" panose="02000503020000020003" pitchFamily="2" charset="0"/>
                <a:cs typeface="Calibri" panose="020F0502020204030204" pitchFamily="34" charset="0"/>
              </a:rPr>
              <a:t> </a:t>
            </a:r>
            <a:r>
              <a:rPr lang="en-US" sz="3000" dirty="0" err="1">
                <a:solidFill>
                  <a:srgbClr val="081F5C"/>
                </a:solidFill>
                <a:latin typeface="Avenir" panose="02000503020000020003" pitchFamily="2" charset="0"/>
                <a:cs typeface="Calibri" panose="020F0502020204030204" pitchFamily="34" charset="0"/>
              </a:rPr>
              <a:t>en</a:t>
            </a:r>
            <a:r>
              <a:rPr lang="en-US" sz="3000" dirty="0">
                <a:solidFill>
                  <a:srgbClr val="081F5C"/>
                </a:solidFill>
                <a:latin typeface="Avenir" panose="02000503020000020003" pitchFamily="2" charset="0"/>
                <a:cs typeface="Calibri" panose="020F0502020204030204" pitchFamily="34" charset="0"/>
              </a:rPr>
              <a:t> el </a:t>
            </a:r>
            <a:r>
              <a:rPr lang="en-US" sz="3000" dirty="0" err="1">
                <a:solidFill>
                  <a:srgbClr val="081F5C"/>
                </a:solidFill>
                <a:latin typeface="Avenir" panose="02000503020000020003" pitchFamily="2" charset="0"/>
                <a:cs typeface="Calibri" panose="020F0502020204030204" pitchFamily="34" charset="0"/>
              </a:rPr>
              <a:t>ecosistema</a:t>
            </a:r>
            <a:r>
              <a:rPr lang="en-US" sz="3000" dirty="0">
                <a:solidFill>
                  <a:srgbClr val="081F5C"/>
                </a:solidFill>
                <a:latin typeface="Avenir" panose="02000503020000020003" pitchFamily="2" charset="0"/>
                <a:cs typeface="Calibri" panose="020F0502020204030204" pitchFamily="34" charset="0"/>
              </a:rPr>
              <a:t> </a:t>
            </a:r>
            <a:r>
              <a:rPr lang="en-US" sz="3000" dirty="0" err="1">
                <a:solidFill>
                  <a:srgbClr val="081F5C"/>
                </a:solidFill>
                <a:latin typeface="Avenir" panose="02000503020000020003" pitchFamily="2" charset="0"/>
                <a:cs typeface="Calibri" panose="020F0502020204030204" pitchFamily="34" charset="0"/>
              </a:rPr>
              <a:t>mundial</a:t>
            </a:r>
            <a:r>
              <a:rPr lang="en-US" sz="3000" dirty="0">
                <a:solidFill>
                  <a:srgbClr val="081F5C"/>
                </a:solidFill>
                <a:latin typeface="Avenir" panose="02000503020000020003" pitchFamily="2" charset="0"/>
                <a:cs typeface="Calibri" panose="020F0502020204030204" pitchFamily="34" charset="0"/>
              </a:rPr>
              <a:t> TIC</a:t>
            </a:r>
          </a:p>
          <a:p>
            <a:pPr>
              <a:defRPr sz="14000" b="1">
                <a:solidFill>
                  <a:srgbClr val="479ED8"/>
                </a:solidFill>
              </a:defRPr>
            </a:pPr>
            <a:endParaRPr lang="en-US" sz="3000" dirty="0">
              <a:solidFill>
                <a:srgbClr val="081F5C"/>
              </a:solidFill>
              <a:latin typeface="Avenir" panose="02000503020000020003" pitchFamily="2" charset="0"/>
              <a:cs typeface="Calibri" panose="020F0502020204030204" pitchFamily="34" charset="0"/>
            </a:endParaRPr>
          </a:p>
          <a:p>
            <a:pPr>
              <a:defRPr sz="14000" b="1">
                <a:solidFill>
                  <a:srgbClr val="479ED8"/>
                </a:solidFill>
              </a:defRPr>
            </a:pPr>
            <a:endParaRPr lang="en-US" sz="3000" dirty="0">
              <a:solidFill>
                <a:srgbClr val="081F5C"/>
              </a:solidFill>
              <a:latin typeface="Avenir" panose="02000503020000020003" pitchFamily="2" charset="0"/>
              <a:cs typeface="Calibri" panose="020F05020202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st of 49 countries"/>
          <p:cNvSpPr txBox="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2218888">
              <a:lnSpc>
                <a:spcPct val="80000"/>
              </a:lnSpc>
              <a:defRPr sz="7735" spc="-154">
                <a:solidFill>
                  <a:srgbClr val="0C2A67"/>
                </a:solidFill>
                <a:latin typeface="Avenir Heavy"/>
                <a:ea typeface="Avenir Heavy"/>
                <a:cs typeface="Avenir Heavy"/>
                <a:sym typeface="Avenir Heavy"/>
              </a:defRPr>
            </a:lvl1pPr>
          </a:lstStyle>
          <a:p>
            <a:r>
              <a:rPr lang="en-US" dirty="0" err="1"/>
              <a:t>Lista</a:t>
            </a:r>
            <a:r>
              <a:rPr lang="en-US" dirty="0"/>
              <a:t> de 60 </a:t>
            </a:r>
            <a:r>
              <a:rPr lang="en-US" dirty="0" err="1"/>
              <a:t>países</a:t>
            </a:r>
            <a:endParaRPr dirty="0"/>
          </a:p>
        </p:txBody>
      </p:sp>
      <p:sp>
        <p:nvSpPr>
          <p:cNvPr id="267" name="that have ratified the Tampere Convention"/>
          <p:cNvSpPr txBox="1"/>
          <p:nvPr/>
        </p:nvSpPr>
        <p:spPr>
          <a:xfrm>
            <a:off x="1170616" y="225655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lang="es-ES" dirty="0"/>
              <a:t>que han firmado el Convenio de </a:t>
            </a:r>
            <a:r>
              <a:rPr lang="es-ES" dirty="0" err="1"/>
              <a:t>Tampere</a:t>
            </a:r>
            <a:r>
              <a:rPr lang="es-ES" dirty="0"/>
              <a:t>*</a:t>
            </a:r>
            <a:endParaRPr dirty="0"/>
          </a:p>
        </p:txBody>
      </p:sp>
      <p:graphicFrame>
        <p:nvGraphicFramePr>
          <p:cNvPr id="268" name="Table"/>
          <p:cNvGraphicFramePr/>
          <p:nvPr>
            <p:extLst>
              <p:ext uri="{D42A27DB-BD31-4B8C-83A1-F6EECF244321}">
                <p14:modId xmlns:p14="http://schemas.microsoft.com/office/powerpoint/2010/main" val="1239238865"/>
              </p:ext>
            </p:extLst>
          </p:nvPr>
        </p:nvGraphicFramePr>
        <p:xfrm>
          <a:off x="2493790" y="2917312"/>
          <a:ext cx="19324652" cy="10075640"/>
        </p:xfrm>
        <a:graphic>
          <a:graphicData uri="http://schemas.openxmlformats.org/drawingml/2006/table">
            <a:tbl>
              <a:tblPr firstRow="1" firstCol="1">
                <a:tableStyleId>{4C3C2611-4C71-4FC5-86AE-919BDF0F9419}</a:tableStyleId>
              </a:tblPr>
              <a:tblGrid>
                <a:gridCol w="2819400">
                  <a:extLst>
                    <a:ext uri="{9D8B030D-6E8A-4147-A177-3AD203B41FA5}">
                      <a16:colId xmlns:a16="http://schemas.microsoft.com/office/drawing/2014/main" val="20000"/>
                    </a:ext>
                  </a:extLst>
                </a:gridCol>
                <a:gridCol w="4817979">
                  <a:extLst>
                    <a:ext uri="{9D8B030D-6E8A-4147-A177-3AD203B41FA5}">
                      <a16:colId xmlns:a16="http://schemas.microsoft.com/office/drawing/2014/main" val="20001"/>
                    </a:ext>
                  </a:extLst>
                </a:gridCol>
                <a:gridCol w="3974628">
                  <a:extLst>
                    <a:ext uri="{9D8B030D-6E8A-4147-A177-3AD203B41FA5}">
                      <a16:colId xmlns:a16="http://schemas.microsoft.com/office/drawing/2014/main" val="20002"/>
                    </a:ext>
                  </a:extLst>
                </a:gridCol>
                <a:gridCol w="3734778">
                  <a:extLst>
                    <a:ext uri="{9D8B030D-6E8A-4147-A177-3AD203B41FA5}">
                      <a16:colId xmlns:a16="http://schemas.microsoft.com/office/drawing/2014/main" val="20003"/>
                    </a:ext>
                  </a:extLst>
                </a:gridCol>
                <a:gridCol w="3977867">
                  <a:extLst>
                    <a:ext uri="{9D8B030D-6E8A-4147-A177-3AD203B41FA5}">
                      <a16:colId xmlns:a16="http://schemas.microsoft.com/office/drawing/2014/main" val="20004"/>
                    </a:ext>
                  </a:extLst>
                </a:gridCol>
              </a:tblGrid>
              <a:tr h="840067">
                <a:tc>
                  <a:txBody>
                    <a:bodyPr/>
                    <a:lstStyle/>
                    <a:p>
                      <a:pPr defTabSz="2438400">
                        <a:defRPr b="0"/>
                      </a:pPr>
                      <a:r>
                        <a:rPr sz="2500" dirty="0">
                          <a:solidFill>
                            <a:srgbClr val="FFFFFF"/>
                          </a:solidFill>
                          <a:latin typeface="Avenir Heavy"/>
                          <a:ea typeface="Avenir Heavy"/>
                          <a:cs typeface="Avenir Heavy"/>
                          <a:sym typeface="Avenir Heavy"/>
                        </a:rPr>
                        <a:t>EUROP</a:t>
                      </a:r>
                      <a:r>
                        <a:rPr lang="es-ES" sz="2500" dirty="0">
                          <a:solidFill>
                            <a:srgbClr val="FFFFFF"/>
                          </a:solidFill>
                          <a:latin typeface="Avenir Heavy"/>
                          <a:ea typeface="Avenir Heavy"/>
                          <a:cs typeface="Avenir Heavy"/>
                          <a:sym typeface="Avenir Heavy"/>
                        </a:rPr>
                        <a:t>A</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6173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Portugal</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FFFFFF"/>
                          </a:solidFill>
                          <a:uFillTx/>
                          <a:latin typeface="Avenir Heavy"/>
                          <a:ea typeface="Avenir Book"/>
                          <a:cs typeface="Avenir Book"/>
                          <a:sym typeface="Avenir Book"/>
                        </a:rPr>
                        <a:t>Comunidad</a:t>
                      </a:r>
                      <a:r>
                        <a:rPr lang="en-US" altLang="zh-CN" sz="2500" b="0" i="0" u="none" strike="noStrike" cap="none" spc="0" baseline="0" dirty="0">
                          <a:solidFill>
                            <a:srgbClr val="FFFFFF"/>
                          </a:solidFill>
                          <a:uFillTx/>
                          <a:latin typeface="Avenir Heavy"/>
                          <a:ea typeface="Avenir Book"/>
                          <a:cs typeface="Avenir Book"/>
                          <a:sym typeface="Avenir Book"/>
                        </a:rPr>
                        <a:t> de </a:t>
                      </a:r>
                      <a:r>
                        <a:rPr lang="en-US" altLang="zh-CN" sz="2500" b="0" i="0" u="none" strike="noStrike" cap="none" spc="0" baseline="0" dirty="0" err="1">
                          <a:solidFill>
                            <a:srgbClr val="FFFFFF"/>
                          </a:solidFill>
                          <a:uFillTx/>
                          <a:latin typeface="Avenir Heavy"/>
                          <a:ea typeface="Avenir Book"/>
                          <a:cs typeface="Avenir Book"/>
                          <a:sym typeface="Avenir Book"/>
                        </a:rPr>
                        <a:t>Estados</a:t>
                      </a:r>
                      <a:r>
                        <a:rPr lang="en-US" altLang="zh-CN" sz="2500" b="0" i="0" u="none" strike="noStrike" cap="none" spc="0" baseline="0" dirty="0">
                          <a:solidFill>
                            <a:srgbClr val="FFFFFF"/>
                          </a:solidFill>
                          <a:uFillTx/>
                          <a:latin typeface="Avenir Heavy"/>
                          <a:ea typeface="Avenir Book"/>
                          <a:cs typeface="Avenir Book"/>
                          <a:sym typeface="Avenir Book"/>
                        </a:rPr>
                        <a:t> </a:t>
                      </a:r>
                      <a:r>
                        <a:rPr lang="en-US" altLang="zh-CN" sz="2500" b="0" i="0" u="none" strike="noStrike" cap="none" spc="0" baseline="0" dirty="0" err="1">
                          <a:solidFill>
                            <a:srgbClr val="FFFFFF"/>
                          </a:solidFill>
                          <a:uFillTx/>
                          <a:latin typeface="Avenir Heavy"/>
                          <a:ea typeface="Avenir Book"/>
                          <a:cs typeface="Avenir Book"/>
                          <a:sym typeface="Avenir Book"/>
                        </a:rPr>
                        <a:t>Independientes</a:t>
                      </a:r>
                      <a:endParaRPr lang="en-US" sz="2500" b="0" i="0" u="none" strike="noStrike" cap="none" spc="0" baseline="0" dirty="0">
                        <a:solidFill>
                          <a:srgbClr val="FFFFFF"/>
                        </a:solidFill>
                        <a:uFillTx/>
                        <a:latin typeface="Avenir Heavy"/>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99A2AD"/>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Congo</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defTabSz="2438400"/>
                      <a:r>
                        <a:rPr lang="en-US" sz="2500" b="0" dirty="0">
                          <a:latin typeface="Avenir Book"/>
                          <a:ea typeface="Avenir Book"/>
                          <a:cs typeface="Avenir Book"/>
                          <a:sym typeface="Avenir Book"/>
                        </a:rPr>
                        <a:t>El Salvador</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30438F">
                        <a:alpha val="18214"/>
                      </a:srgbClr>
                    </a:solidFill>
                  </a:tcPr>
                </a:tc>
                <a:extLst>
                  <a:ext uri="{0D108BD9-81ED-4DB2-BD59-A6C34878D82A}">
                    <a16:rowId xmlns:a16="http://schemas.microsoft.com/office/drawing/2014/main" val="10000"/>
                  </a:ext>
                </a:extLst>
              </a:tr>
              <a:tr h="978913">
                <a:tc>
                  <a:txBody>
                    <a:bodyPr/>
                    <a:lstStyle/>
                    <a:p>
                      <a:pPr defTabSz="2438400">
                        <a:defRPr b="0"/>
                      </a:pPr>
                      <a:r>
                        <a:rPr sz="2500" dirty="0">
                          <a:latin typeface="Avenir Book"/>
                          <a:ea typeface="Avenir Book"/>
                          <a:cs typeface="Avenir Book"/>
                          <a:sym typeface="Avenir Book"/>
                        </a:rPr>
                        <a:t>Bulgaria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Rumania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Federación</a:t>
                      </a:r>
                      <a:r>
                        <a:rPr lang="en-US" altLang="zh-CN" sz="2500" b="0" i="0" u="none" strike="noStrike" cap="none" spc="0" baseline="0" dirty="0">
                          <a:solidFill>
                            <a:srgbClr val="C00000"/>
                          </a:solidFill>
                          <a:uFillTx/>
                          <a:latin typeface="Avenir Book"/>
                          <a:ea typeface="Avenir Book"/>
                          <a:cs typeface="Avenir Book"/>
                          <a:sym typeface="Avenir Book"/>
                        </a:rPr>
                        <a:t> de </a:t>
                      </a:r>
                      <a:r>
                        <a:rPr lang="en-US" altLang="zh-CN" sz="2500" b="0" i="0" u="none" strike="noStrike" cap="none" spc="0" baseline="0" dirty="0" err="1">
                          <a:solidFill>
                            <a:srgbClr val="C00000"/>
                          </a:solidFill>
                          <a:uFillTx/>
                          <a:latin typeface="Avenir Book"/>
                          <a:ea typeface="Avenir Book"/>
                          <a:cs typeface="Avenir Book"/>
                          <a:sym typeface="Avenir Book"/>
                        </a:rPr>
                        <a:t>Rusia</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3DAE1"/>
                    </a:solidFill>
                  </a:tcPr>
                </a:tc>
                <a:tc>
                  <a:txBody>
                    <a:bodyPr/>
                    <a:lstStyle/>
                    <a:p>
                      <a:pPr marL="0" marR="0" indent="0" algn="ctr" defTabSz="2438400" rtl="0" latinLnBrk="0">
                        <a:lnSpc>
                          <a:spcPct val="100000"/>
                        </a:lnSpc>
                        <a:spcBef>
                          <a:spcPts val="0"/>
                        </a:spcBef>
                        <a:spcAft>
                          <a:spcPts val="0"/>
                        </a:spcAft>
                        <a:buClrTx/>
                        <a:buSzTx/>
                        <a:buFontTx/>
                        <a:buNone/>
                        <a:tabLst/>
                      </a:pPr>
                      <a:r>
                        <a:rPr lang="x-es-XL" sz="2500" b="0" i="0" u="none" strike="noStrike" cap="none" spc="0" baseline="0" dirty="0">
                          <a:solidFill>
                            <a:srgbClr val="C00000"/>
                          </a:solidFill>
                          <a:uFillTx/>
                          <a:latin typeface="Avenir Book"/>
                          <a:ea typeface="Avenir Book"/>
                          <a:cs typeface="Avenir Book"/>
                          <a:sym typeface="Avenir Book"/>
                        </a:rPr>
                        <a:t>Gab</a:t>
                      </a:r>
                      <a:r>
                        <a:rPr lang="es-ES" sz="2500" b="0" i="0" u="none" strike="noStrike" cap="none" spc="0" baseline="0" dirty="0" err="1">
                          <a:solidFill>
                            <a:srgbClr val="C00000"/>
                          </a:solidFill>
                          <a:uFillTx/>
                          <a:latin typeface="Avenir Book"/>
                          <a:ea typeface="Avenir Book"/>
                          <a:cs typeface="Avenir Book"/>
                          <a:sym typeface="Avenir Book"/>
                        </a:rPr>
                        <a:t>ón</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defTabSz="2438400"/>
                      <a:r>
                        <a:rPr sz="2500" dirty="0">
                          <a:latin typeface="Avenir Book"/>
                          <a:ea typeface="Avenir Book"/>
                          <a:cs typeface="Avenir Book"/>
                          <a:sym typeface="Avenir Book"/>
                        </a:rPr>
                        <a:t>Uruguay</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1"/>
                  </a:ext>
                </a:extLst>
              </a:tr>
              <a:tr h="537493">
                <a:tc>
                  <a:txBody>
                    <a:bodyPr/>
                    <a:lstStyle/>
                    <a:p>
                      <a:pPr defTabSz="2438400">
                        <a:defRPr b="0"/>
                      </a:pPr>
                      <a:r>
                        <a:rPr lang="es-ES" sz="2500" dirty="0">
                          <a:latin typeface="Avenir Book"/>
                          <a:ea typeface="Avenir Book"/>
                          <a:cs typeface="Avenir Book"/>
                          <a:sym typeface="Avenir Book"/>
                        </a:rPr>
                        <a:t>República Checa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err="1">
                          <a:latin typeface="Avenir Book"/>
                          <a:ea typeface="Avenir Book"/>
                          <a:cs typeface="Avenir Book"/>
                          <a:sym typeface="Avenir Book"/>
                        </a:rPr>
                        <a:t>Eslovaquia</a:t>
                      </a:r>
                      <a:endParaRPr lang="en-US"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Tayikistán</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476D">
                        <a:alpha val="20628"/>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Ghana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Honduras</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2"/>
                  </a:ext>
                </a:extLst>
              </a:tr>
              <a:tr h="537493">
                <a:tc>
                  <a:txBody>
                    <a:bodyPr/>
                    <a:lstStyle/>
                    <a:p>
                      <a:pPr defTabSz="2438400">
                        <a:defRPr b="0"/>
                      </a:pPr>
                      <a:r>
                        <a:rPr lang="es-ES" sz="2500" dirty="0">
                          <a:latin typeface="Avenir Book"/>
                          <a:ea typeface="Avenir Book"/>
                          <a:cs typeface="Avenir Book"/>
                          <a:sym typeface="Avenir Book"/>
                        </a:rPr>
                        <a:t>Chipre</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Suecia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Uzbekistán</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2B476D">
                        <a:alpha val="20628"/>
                      </a:srgbClr>
                    </a:solidFill>
                  </a:tcPr>
                </a:tc>
                <a:tc>
                  <a:txBody>
                    <a:bodyPr/>
                    <a:lstStyle/>
                    <a:p>
                      <a:pPr defTabSz="2438400"/>
                      <a:r>
                        <a:rPr lang="es-ES" sz="2500" dirty="0">
                          <a:solidFill>
                            <a:srgbClr val="FFFFFF"/>
                          </a:solidFill>
                          <a:latin typeface="Avenir Heavy"/>
                          <a:ea typeface="Avenir Heavy"/>
                          <a:cs typeface="Avenir Heavy"/>
                          <a:sym typeface="Avenir Heavy"/>
                        </a:rPr>
                        <a:t>ESTADOS ÁRABES</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50A2A2"/>
                    </a:solidFill>
                  </a:tcPr>
                </a:tc>
                <a:tc>
                  <a:txBody>
                    <a:bodyPr/>
                    <a:lstStyle/>
                    <a:p>
                      <a:pPr marL="0" marR="0" indent="0" algn="ctr" defTabSz="2438400" rtl="0" latinLnBrk="0">
                        <a:lnSpc>
                          <a:spcPct val="100000"/>
                        </a:lnSpc>
                        <a:spcBef>
                          <a:spcPts val="0"/>
                        </a:spcBef>
                        <a:spcAft>
                          <a:spcPts val="0"/>
                        </a:spcAft>
                        <a:buClrTx/>
                        <a:buSzTx/>
                        <a:buFontTx/>
                        <a:buNone/>
                        <a:tabLst/>
                      </a:pPr>
                      <a:r>
                        <a:rPr lang="en-US" sz="2500" b="0" i="0" u="none" strike="noStrike" cap="none" spc="0" baseline="0" dirty="0" err="1">
                          <a:solidFill>
                            <a:srgbClr val="C00000"/>
                          </a:solidFill>
                          <a:uFillTx/>
                          <a:latin typeface="Avenir Book"/>
                          <a:ea typeface="+mn-ea"/>
                          <a:cs typeface="+mn-cs"/>
                          <a:sym typeface="Helvetica Neue"/>
                        </a:rPr>
                        <a:t>Estados</a:t>
                      </a:r>
                      <a:r>
                        <a:rPr lang="en-US" sz="2500" b="0" i="0" u="none" strike="noStrike" cap="none" spc="0" baseline="0" dirty="0">
                          <a:solidFill>
                            <a:srgbClr val="C00000"/>
                          </a:solidFill>
                          <a:uFillTx/>
                          <a:latin typeface="Avenir Book"/>
                          <a:ea typeface="+mn-ea"/>
                          <a:cs typeface="+mn-cs"/>
                          <a:sym typeface="Helvetica Neue"/>
                        </a:rPr>
                        <a:t> </a:t>
                      </a:r>
                      <a:r>
                        <a:rPr lang="en-US" sz="2500" b="0" i="0" u="none" strike="noStrike" cap="none" spc="0" baseline="0" dirty="0" err="1">
                          <a:solidFill>
                            <a:srgbClr val="C00000"/>
                          </a:solidFill>
                          <a:uFillTx/>
                          <a:latin typeface="Avenir Book"/>
                          <a:ea typeface="+mn-ea"/>
                          <a:cs typeface="+mn-cs"/>
                          <a:sym typeface="Helvetica Neue"/>
                        </a:rPr>
                        <a:t>Unidos</a:t>
                      </a:r>
                      <a:r>
                        <a:rPr lang="en-US" sz="2500" b="0" i="0" u="none" strike="noStrike" cap="none" spc="0" baseline="0" dirty="0">
                          <a:solidFill>
                            <a:srgbClr val="C00000"/>
                          </a:solidFill>
                          <a:uFillTx/>
                          <a:latin typeface="Avenir Book"/>
                          <a:ea typeface="+mn-ea"/>
                          <a:cs typeface="+mn-cs"/>
                          <a:sym typeface="Helvetica Neue"/>
                        </a:rPr>
                        <a:t> de </a:t>
                      </a:r>
                      <a:r>
                        <a:rPr lang="en-US" sz="2500" b="0" i="0" u="none" strike="noStrike" cap="none" spc="0" baseline="0" dirty="0" err="1">
                          <a:solidFill>
                            <a:srgbClr val="C00000"/>
                          </a:solidFill>
                          <a:uFillTx/>
                          <a:latin typeface="Avenir Book"/>
                          <a:ea typeface="+mn-ea"/>
                          <a:cs typeface="+mn-cs"/>
                          <a:sym typeface="Helvetica Neue"/>
                        </a:rPr>
                        <a:t>América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3"/>
                  </a:ext>
                </a:extLst>
              </a:tr>
              <a:tr h="978913">
                <a:tc>
                  <a:txBody>
                    <a:bodyPr/>
                    <a:lstStyle/>
                    <a:p>
                      <a:pPr defTabSz="2438400">
                        <a:defRPr b="0"/>
                      </a:pPr>
                      <a:r>
                        <a:rPr lang="es-ES" sz="2500" dirty="0">
                          <a:latin typeface="Avenir Book"/>
                          <a:ea typeface="Avenir Book"/>
                          <a:cs typeface="Avenir Book"/>
                          <a:sym typeface="Avenir Book"/>
                        </a:rPr>
                        <a:t>Dinamarca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es-ES" sz="2500" dirty="0">
                          <a:latin typeface="Avenir Book"/>
                          <a:ea typeface="Avenir Book"/>
                          <a:cs typeface="Avenir Book"/>
                          <a:sym typeface="Avenir Book"/>
                        </a:rPr>
                        <a:t>Suiza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ÁFRICA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6AA0C0"/>
                    </a:solidFill>
                  </a:tcPr>
                </a:tc>
                <a:tc>
                  <a:txBody>
                    <a:bodyPr/>
                    <a:lstStyle/>
                    <a:p>
                      <a:pPr defTabSz="2438400"/>
                      <a:r>
                        <a:rPr lang="es-ES" sz="2500" dirty="0">
                          <a:latin typeface="Avenir Book"/>
                          <a:ea typeface="Avenir Book"/>
                          <a:cs typeface="Avenir Book"/>
                          <a:sym typeface="Avenir Book"/>
                        </a:rPr>
                        <a:t>Líbano</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Nicaragua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4"/>
                  </a:ext>
                </a:extLst>
              </a:tr>
              <a:tr h="537493">
                <a:tc>
                  <a:txBody>
                    <a:bodyPr/>
                    <a:lstStyle/>
                    <a:p>
                      <a:pPr defTabSz="2438400">
                        <a:defRPr b="0"/>
                      </a:pPr>
                      <a:r>
                        <a:rPr lang="es-ES" sz="2500" dirty="0">
                          <a:latin typeface="Avenir Book"/>
                          <a:ea typeface="Avenir Book"/>
                          <a:cs typeface="Avenir Book"/>
                          <a:sym typeface="Avenir Book"/>
                        </a:rPr>
                        <a:t>Finlandia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err="1">
                          <a:latin typeface="Avenir Book"/>
                          <a:ea typeface="Avenir Book"/>
                          <a:cs typeface="Avenir Book"/>
                          <a:sym typeface="Avenir Book"/>
                        </a:rPr>
                        <a:t>Islandia</a:t>
                      </a:r>
                      <a:endParaRPr lang="en-US"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Niger</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DE8"/>
                    </a:solidFill>
                  </a:tcPr>
                </a:tc>
                <a:tc>
                  <a:txBody>
                    <a:bodyPr/>
                    <a:lstStyle/>
                    <a:p>
                      <a:pPr defTabSz="2438400"/>
                      <a:r>
                        <a:rPr sz="2500" dirty="0">
                          <a:latin typeface="Avenir Book"/>
                          <a:ea typeface="Avenir Book"/>
                          <a:cs typeface="Avenir Book"/>
                          <a:sym typeface="Avenir Book"/>
                        </a:rPr>
                        <a:t>Kuwait</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err="1">
                          <a:latin typeface="Avenir Book"/>
                          <a:ea typeface="Avenir Book"/>
                          <a:cs typeface="Avenir Book"/>
                          <a:sym typeface="Avenir Book"/>
                        </a:rPr>
                        <a:t>Panam</a:t>
                      </a:r>
                      <a:r>
                        <a:rPr lang="es-ES" sz="2500" dirty="0">
                          <a:latin typeface="Avenir Book"/>
                          <a:ea typeface="Avenir Book"/>
                          <a:cs typeface="Avenir Book"/>
                          <a:sym typeface="Avenir Book"/>
                        </a:rPr>
                        <a:t>á</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5"/>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Estonia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lang="en-US" sz="2500" dirty="0">
                          <a:solidFill>
                            <a:srgbClr val="FFFFFF"/>
                          </a:solidFill>
                          <a:latin typeface="Avenir Heavy"/>
                          <a:ea typeface="Avenir Heavy"/>
                          <a:cs typeface="Avenir Heavy"/>
                          <a:sym typeface="Avenir Heavy"/>
                        </a:rPr>
                        <a:t>CARIBE Y EL PACÍFICO </a:t>
                      </a:r>
                      <a:endParaRPr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B3A2A1"/>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Senegal</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DE8"/>
                    </a:solidFill>
                  </a:tcPr>
                </a:tc>
                <a:tc>
                  <a:txBody>
                    <a:bodyPr/>
                    <a:lstStyle/>
                    <a:p>
                      <a:pPr defTabSz="2438400"/>
                      <a:r>
                        <a:rPr lang="es-ES" sz="2500" dirty="0">
                          <a:latin typeface="Avenir Book"/>
                          <a:ea typeface="Avenir Book"/>
                          <a:cs typeface="Avenir Book"/>
                          <a:sym typeface="Avenir Book"/>
                        </a:rPr>
                        <a:t>Marruecos</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Per</a:t>
                      </a:r>
                      <a:r>
                        <a:rPr lang="es-ES" sz="2500" dirty="0">
                          <a:latin typeface="Avenir Book"/>
                          <a:ea typeface="Avenir Book"/>
                          <a:cs typeface="Avenir Book"/>
                          <a:sym typeface="Avenir Book"/>
                        </a:rPr>
                        <a:t>ú</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6"/>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err="1">
                          <a:solidFill>
                            <a:srgbClr val="C00000"/>
                          </a:solidFill>
                          <a:uFillTx/>
                          <a:latin typeface="Avenir Book"/>
                          <a:ea typeface="Avenir Book"/>
                          <a:cs typeface="Avenir Book"/>
                          <a:sym typeface="Avenir Book"/>
                        </a:rPr>
                        <a:t>Alemania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Haití</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E8DDDC"/>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Book"/>
                          <a:cs typeface="Avenir Book"/>
                          <a:sym typeface="Avenir Book"/>
                        </a:rPr>
                        <a:t>Mali</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CDDE8"/>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Book"/>
                          <a:cs typeface="Avenir Book"/>
                          <a:sym typeface="Avenir Book"/>
                        </a:rPr>
                        <a:t>Mauritania</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Venezuela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BDDEC"/>
                    </a:solidFill>
                  </a:tcPr>
                </a:tc>
                <a:extLst>
                  <a:ext uri="{0D108BD9-81ED-4DB2-BD59-A6C34878D82A}">
                    <a16:rowId xmlns:a16="http://schemas.microsoft.com/office/drawing/2014/main" val="2692736903"/>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Italia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Book"/>
                          <a:cs typeface="Avenir Book"/>
                          <a:sym typeface="Avenir Book"/>
                        </a:rPr>
                        <a:t>Islas Marshall</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E8DDDC"/>
                    </a:solidFill>
                  </a:tcPr>
                </a:tc>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Heavy"/>
                          <a:cs typeface="Avenir Heavy"/>
                          <a:sym typeface="Avenir Heavy"/>
                        </a:rPr>
                        <a:t>Madagascar</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CCDDE8"/>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Sudá</a:t>
                      </a:r>
                      <a:r>
                        <a:rPr lang="es-ES" altLang="zh-CN" sz="2500" b="0" i="0" u="none" strike="noStrike" cap="none" spc="0" baseline="0" dirty="0">
                          <a:solidFill>
                            <a:srgbClr val="C00000"/>
                          </a:solidFill>
                          <a:uFillTx/>
                          <a:latin typeface="Avenir Book"/>
                          <a:ea typeface="Avenir Book"/>
                          <a:cs typeface="Avenir Book"/>
                          <a:sym typeface="Avenir Book"/>
                        </a:rPr>
                        <a:t>n</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B8482">
                        <a:alpha val="21530"/>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Chile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BDDEC"/>
                    </a:solidFill>
                  </a:tcPr>
                </a:tc>
                <a:extLst>
                  <a:ext uri="{0D108BD9-81ED-4DB2-BD59-A6C34878D82A}">
                    <a16:rowId xmlns:a16="http://schemas.microsoft.com/office/drawing/2014/main" val="2442093101"/>
                  </a:ext>
                </a:extLst>
              </a:tr>
              <a:tr h="614083">
                <a:tc>
                  <a:txBody>
                    <a:bodyPr/>
                    <a:lstStyle/>
                    <a:p>
                      <a:pPr defTabSz="2438400">
                        <a:defRPr b="0"/>
                      </a:pPr>
                      <a:r>
                        <a:rPr lang="es-ES" sz="2500" dirty="0">
                          <a:latin typeface="Avenir Book"/>
                          <a:ea typeface="Avenir Book"/>
                          <a:cs typeface="Avenir Book"/>
                          <a:sym typeface="Avenir Book"/>
                        </a:rPr>
                        <a:t>Hungría</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ASIA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7C3CD"/>
                    </a:solidFill>
                  </a:tcPr>
                </a:tc>
                <a:tc>
                  <a:txBody>
                    <a:bodyPr/>
                    <a:lstStyle/>
                    <a:p>
                      <a:pPr defTabSz="2438400"/>
                      <a:r>
                        <a:rPr sz="2500" dirty="0">
                          <a:latin typeface="Avenir Book"/>
                          <a:ea typeface="Avenir Book"/>
                          <a:cs typeface="Avenir Book"/>
                          <a:sym typeface="Avenir Book"/>
                        </a:rPr>
                        <a:t>Kenya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defRPr b="0"/>
                      </a:pPr>
                      <a:r>
                        <a:rPr sz="2500" dirty="0">
                          <a:latin typeface="Avenir Book"/>
                          <a:ea typeface="Avenir Book"/>
                          <a:cs typeface="Avenir Book"/>
                          <a:sym typeface="Avenir Book"/>
                        </a:rPr>
                        <a:t>Om</a:t>
                      </a:r>
                      <a:r>
                        <a:rPr lang="es-ES" sz="2500" dirty="0" err="1">
                          <a:latin typeface="Avenir Book"/>
                          <a:ea typeface="Avenir Book"/>
                          <a:cs typeface="Avenir Book"/>
                          <a:sym typeface="Avenir Book"/>
                        </a:rPr>
                        <a:t>án</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D4E5E5"/>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Santa </a:t>
                      </a:r>
                      <a:r>
                        <a:rPr lang="en-US" altLang="zh-CN" sz="2500" b="0" i="0" u="none" strike="noStrike" cap="none" spc="0" baseline="0" dirty="0" err="1">
                          <a:solidFill>
                            <a:srgbClr val="C00000"/>
                          </a:solidFill>
                          <a:uFillTx/>
                          <a:latin typeface="Avenir Book"/>
                          <a:ea typeface="Avenir Book"/>
                          <a:cs typeface="Avenir Book"/>
                          <a:sym typeface="Avenir Book"/>
                        </a:rPr>
                        <a:t>Lucía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7"/>
                  </a:ext>
                </a:extLst>
              </a:tr>
              <a:tr h="738324">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Malta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Heavy"/>
                          <a:cs typeface="Avenir Heavy"/>
                          <a:sym typeface="Avenir Heavy"/>
                        </a:rPr>
                        <a:t>Mongolia</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D7C3CD">
                        <a:alpha val="41176"/>
                      </a:srgbClr>
                    </a:solidFill>
                  </a:tcPr>
                </a:tc>
                <a:tc>
                  <a:txBody>
                    <a:bodyPr/>
                    <a:lstStyle/>
                    <a:p>
                      <a:pPr defTabSz="2438400"/>
                      <a:r>
                        <a:rPr sz="2500" dirty="0">
                          <a:latin typeface="Avenir Book"/>
                          <a:ea typeface="Avenir Book"/>
                          <a:cs typeface="Avenir Book"/>
                          <a:sym typeface="Avenir Book"/>
                        </a:rPr>
                        <a:t>Uganda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lang="es-ES" sz="2500" dirty="0">
                          <a:solidFill>
                            <a:srgbClr val="FFFFFF"/>
                          </a:solidFill>
                          <a:latin typeface="Avenir Heavy"/>
                          <a:ea typeface="Avenir Heavy"/>
                          <a:cs typeface="Avenir Heavy"/>
                          <a:sym typeface="Avenir Heavy"/>
                        </a:rPr>
                        <a:t>LAS </a:t>
                      </a:r>
                      <a:r>
                        <a:rPr sz="2500" dirty="0">
                          <a:solidFill>
                            <a:srgbClr val="FFFFFF"/>
                          </a:solidFill>
                          <a:latin typeface="Avenir Heavy"/>
                          <a:ea typeface="Avenir Heavy"/>
                          <a:cs typeface="Avenir Heavy"/>
                          <a:sym typeface="Avenir Heavy"/>
                        </a:rPr>
                        <a:t>AM</a:t>
                      </a:r>
                      <a:r>
                        <a:rPr lang="es-ES" sz="2500" dirty="0">
                          <a:solidFill>
                            <a:srgbClr val="FFFFFF"/>
                          </a:solidFill>
                          <a:latin typeface="Avenir Heavy"/>
                          <a:ea typeface="Avenir Heavy"/>
                          <a:cs typeface="Avenir Heavy"/>
                          <a:sym typeface="Avenir Heavy"/>
                        </a:rPr>
                        <a:t>É</a:t>
                      </a:r>
                      <a:r>
                        <a:rPr sz="2500" dirty="0">
                          <a:solidFill>
                            <a:srgbClr val="FFFFFF"/>
                          </a:solidFill>
                          <a:latin typeface="Avenir Heavy"/>
                          <a:ea typeface="Avenir Heavy"/>
                          <a:cs typeface="Avenir Heavy"/>
                          <a:sym typeface="Avenir Heavy"/>
                        </a:rPr>
                        <a:t>RICAS</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8F99C3"/>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Costa</a:t>
                      </a:r>
                      <a:r>
                        <a:rPr lang="zh-CN" altLang="en-US" sz="2500" b="0" i="0" u="none" strike="noStrike" cap="none" spc="0" baseline="0" dirty="0">
                          <a:solidFill>
                            <a:srgbClr val="C00000"/>
                          </a:solidFill>
                          <a:uFillTx/>
                          <a:latin typeface="Avenir Book"/>
                          <a:ea typeface="Avenir Book"/>
                          <a:cs typeface="Avenir Book"/>
                          <a:sym typeface="Avenir Book"/>
                        </a:rPr>
                        <a:t> </a:t>
                      </a:r>
                      <a:r>
                        <a:rPr lang="en-US" altLang="zh-CN" sz="2500" b="0" i="0" u="none" strike="noStrike" cap="none" spc="0" baseline="0" dirty="0">
                          <a:solidFill>
                            <a:srgbClr val="C00000"/>
                          </a:solidFill>
                          <a:uFillTx/>
                          <a:latin typeface="Avenir Book"/>
                          <a:ea typeface="Avenir Book"/>
                          <a:cs typeface="Avenir Book"/>
                          <a:sym typeface="Avenir Book"/>
                        </a:rPr>
                        <a:t>Rica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BDDEC"/>
                    </a:solidFill>
                  </a:tcPr>
                </a:tc>
                <a:extLst>
                  <a:ext uri="{0D108BD9-81ED-4DB2-BD59-A6C34878D82A}">
                    <a16:rowId xmlns:a16="http://schemas.microsoft.com/office/drawing/2014/main" val="10008"/>
                  </a:ext>
                </a:extLst>
              </a:tr>
              <a:tr h="659125">
                <a:tc>
                  <a:txBody>
                    <a:bodyPr/>
                    <a:lstStyle/>
                    <a:p>
                      <a:pPr marL="0" marR="0" indent="0" algn="ctr" defTabSz="2438400" rtl="0" latinLnBrk="0">
                        <a:lnSpc>
                          <a:spcPct val="100000"/>
                        </a:lnSpc>
                        <a:spcBef>
                          <a:spcPts val="0"/>
                        </a:spcBef>
                        <a:spcAft>
                          <a:spcPts val="0"/>
                        </a:spcAft>
                        <a:buClrTx/>
                        <a:buSzTx/>
                        <a:buFontTx/>
                        <a:buNone/>
                        <a:tabLst/>
                        <a:defRPr b="0"/>
                      </a:pPr>
                      <a:r>
                        <a:rPr lang="en-US" sz="2500" b="0" i="0" u="none" strike="noStrike" cap="none" spc="0" baseline="0" dirty="0">
                          <a:solidFill>
                            <a:srgbClr val="C00000"/>
                          </a:solidFill>
                          <a:uFillTx/>
                          <a:latin typeface="Avenir Book"/>
                          <a:ea typeface="+mn-ea"/>
                          <a:cs typeface="+mn-cs"/>
                          <a:sym typeface="Helvetica Neue"/>
                        </a:rPr>
                        <a:t>Macedonia del Norte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Heavy"/>
                          <a:cs typeface="Avenir Heavy"/>
                          <a:sym typeface="Avenir Heavy"/>
                        </a:rPr>
                        <a:t>Nepal</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7C3CD">
                        <a:alpha val="41176"/>
                      </a:srgbClr>
                    </a:solidFill>
                  </a:tcPr>
                </a:tc>
                <a:tc>
                  <a:txBody>
                    <a:bodyPr/>
                    <a:lstStyle/>
                    <a:p>
                      <a:pPr defTabSz="2438400"/>
                      <a:r>
                        <a:rPr lang="zh-CN" altLang="en-US" sz="2500" b="0" i="0" u="none" strike="noStrike" cap="none" spc="0" baseline="0" dirty="0">
                          <a:solidFill>
                            <a:srgbClr val="C00000"/>
                          </a:solidFill>
                          <a:uFillTx/>
                          <a:latin typeface="Avenir Book"/>
                          <a:ea typeface="Avenir Book"/>
                          <a:cs typeface="Avenir Book"/>
                          <a:sym typeface="Avenir Book"/>
                        </a:rPr>
                        <a:t> </a:t>
                      </a:r>
                      <a:r>
                        <a:rPr lang="x-es-XL" sz="2500" b="0" i="0" u="none" strike="noStrike" cap="none" spc="0" baseline="0" dirty="0">
                          <a:solidFill>
                            <a:srgbClr val="C00000"/>
                          </a:solidFill>
                          <a:uFillTx/>
                          <a:latin typeface="Avenir Book"/>
                          <a:ea typeface="Avenir Book"/>
                          <a:cs typeface="Avenir Book"/>
                          <a:sym typeface="Avenir Book"/>
                        </a:rPr>
                        <a:t>Benin</a:t>
                      </a:r>
                      <a:r>
                        <a:rPr lang="zh-CN" altLang="en-US" sz="2500" b="0" i="0" u="none" strike="noStrike" cap="none" spc="0" baseline="0" dirty="0">
                          <a:solidFill>
                            <a:srgbClr val="C00000"/>
                          </a:solidFill>
                          <a:uFillTx/>
                          <a:latin typeface="Avenir Book"/>
                          <a:ea typeface="Avenir Book"/>
                          <a:cs typeface="Avenir Book"/>
                          <a:sym typeface="Avenir Book"/>
                        </a:rPr>
                        <a:t>  </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sz="2500" dirty="0">
                          <a:latin typeface="Avenir Book"/>
                          <a:ea typeface="Avenir Book"/>
                          <a:cs typeface="Avenir Book"/>
                          <a:sym typeface="Avenir Book"/>
                        </a:rPr>
                        <a:t>Argentina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0438F">
                        <a:alpha val="18214"/>
                      </a:srgbClr>
                    </a:solidFill>
                  </a:tcPr>
                </a:tc>
                <a:tc rowSpan="3">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4000" b="0" i="0" u="none" strike="noStrike" cap="none" spc="0" baseline="0" dirty="0">
                          <a:solidFill>
                            <a:srgbClr val="000000"/>
                          </a:solidFill>
                          <a:uFillTx/>
                          <a:latin typeface="Avenir Book"/>
                          <a:ea typeface="Avenir Heavy"/>
                          <a:cs typeface="Avenir Heavy"/>
                          <a:sym typeface="Avenir Heavy"/>
                        </a:rPr>
                        <a:t>¿</a:t>
                      </a:r>
                      <a:r>
                        <a:rPr lang="en-US" sz="4000" b="0" i="0" u="none" strike="noStrike" cap="none" spc="0" baseline="0" dirty="0" smtClean="0">
                          <a:solidFill>
                            <a:srgbClr val="000000"/>
                          </a:solidFill>
                          <a:uFillTx/>
                          <a:latin typeface="Avenir Book"/>
                          <a:ea typeface="Avenir Heavy"/>
                          <a:cs typeface="Avenir Heavy"/>
                          <a:sym typeface="Avenir Heavy"/>
                        </a:rPr>
                        <a:t>SIGUIENTES</a:t>
                      </a:r>
                    </a:p>
                    <a:p>
                      <a:pPr marL="0" marR="0" lvl="0" indent="0" algn="ctr" defTabSz="2438400" rtl="0" eaLnBrk="1" fontAlgn="auto" latinLnBrk="0" hangingPunct="1">
                        <a:lnSpc>
                          <a:spcPct val="100000"/>
                        </a:lnSpc>
                        <a:spcBef>
                          <a:spcPts val="0"/>
                        </a:spcBef>
                        <a:spcAft>
                          <a:spcPts val="0"/>
                        </a:spcAft>
                        <a:buClrTx/>
                        <a:buSzTx/>
                        <a:buFontTx/>
                        <a:buNone/>
                        <a:tabLst/>
                        <a:defRPr/>
                      </a:pPr>
                      <a:r>
                        <a:rPr lang="en-US" sz="4000" b="0" i="0" u="none" strike="noStrike" cap="none" spc="0" baseline="0" dirty="0" smtClean="0">
                          <a:solidFill>
                            <a:srgbClr val="000000"/>
                          </a:solidFill>
                          <a:uFillTx/>
                          <a:latin typeface="Avenir Book"/>
                          <a:ea typeface="Avenir Heavy"/>
                          <a:cs typeface="Avenir Heavy"/>
                          <a:sym typeface="Avenir Heavy"/>
                        </a:rPr>
                        <a:t>...?</a:t>
                      </a:r>
                      <a:endParaRPr sz="4000" b="0" i="0" u="none" strike="noStrike" cap="none" spc="0" baseline="0" dirty="0">
                        <a:solidFill>
                          <a:srgbClr val="000000"/>
                        </a:solidFill>
                        <a:uFillTx/>
                        <a:latin typeface="Avenir Book"/>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10009"/>
                  </a:ext>
                </a:extLst>
              </a:tr>
              <a:tr h="610015">
                <a:tc>
                  <a:txBody>
                    <a:bodyPr/>
                    <a:lstStyle/>
                    <a:p>
                      <a:pPr marL="0" marR="0" indent="0" algn="ctr" defTabSz="2438400" rtl="0" latinLnBrk="0">
                        <a:lnSpc>
                          <a:spcPct val="100000"/>
                        </a:lnSpc>
                        <a:spcBef>
                          <a:spcPts val="0"/>
                        </a:spcBef>
                        <a:spcAft>
                          <a:spcPts val="0"/>
                        </a:spcAft>
                        <a:buClrTx/>
                        <a:buSzTx/>
                        <a:buFontTx/>
                        <a:buNone/>
                        <a:tabLst/>
                        <a:defRPr b="0"/>
                      </a:pPr>
                      <a:r>
                        <a:rPr lang="es-ES" sz="2500" b="0" i="0" u="none" strike="noStrike" cap="none" spc="0" baseline="0" dirty="0">
                          <a:solidFill>
                            <a:srgbClr val="C00000"/>
                          </a:solidFill>
                          <a:uFillTx/>
                          <a:latin typeface="Avenir Book"/>
                          <a:ea typeface="Avenir Book"/>
                          <a:cs typeface="Avenir Book"/>
                          <a:sym typeface="Avenir Book"/>
                        </a:rPr>
                        <a:t>Polonia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Sri Lanka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7C3CD">
                        <a:alpha val="4117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Chad</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defTabSz="2438400"/>
                      <a:r>
                        <a:rPr sz="2500" dirty="0" err="1">
                          <a:latin typeface="Avenir Book"/>
                          <a:ea typeface="Avenir Book"/>
                          <a:cs typeface="Avenir Book"/>
                          <a:sym typeface="Avenir Book"/>
                        </a:rPr>
                        <a:t>Canad</a:t>
                      </a:r>
                      <a:r>
                        <a:rPr lang="es-ES" sz="2500" dirty="0">
                          <a:latin typeface="Avenir Book"/>
                          <a:ea typeface="Avenir Book"/>
                          <a:cs typeface="Avenir Book"/>
                          <a:sym typeface="Avenir Book"/>
                        </a:rPr>
                        <a:t>á</a:t>
                      </a:r>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30438F">
                        <a:alpha val="18214"/>
                      </a:srgbClr>
                    </a:solidFill>
                  </a:tcPr>
                </a:tc>
                <a:tc vMerge="1">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endParaRPr lang="en-US"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10010"/>
                  </a:ext>
                </a:extLst>
              </a:tr>
              <a:tr h="610015">
                <a:tc>
                  <a:txBody>
                    <a:bodyPr/>
                    <a:lstStyle/>
                    <a:p>
                      <a:pPr defTabSz="2438400">
                        <a:defRPr b="0"/>
                      </a:pPr>
                      <a:r>
                        <a:rPr lang="es-ES" sz="2500" dirty="0">
                          <a:latin typeface="Avenir Book"/>
                          <a:ea typeface="Avenir Book"/>
                          <a:cs typeface="Avenir Book"/>
                          <a:sym typeface="Avenir Book"/>
                        </a:rPr>
                        <a:t>Países Bajos</a:t>
                      </a: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dirty="0">
                          <a:latin typeface="Avenir Book"/>
                          <a:ea typeface="Avenir Book"/>
                          <a:cs typeface="Avenir Book"/>
                          <a:sym typeface="Avenir Book"/>
                        </a:rPr>
                        <a:t>India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7C3CD">
                        <a:alpha val="41176"/>
                      </a:srgbClr>
                    </a:solidFill>
                  </a:tcPr>
                </a:tc>
                <a:tc>
                  <a:txBody>
                    <a:bodyPr/>
                    <a:lstStyle/>
                    <a:p>
                      <a:pPr defTabSz="2438400"/>
                      <a:r>
                        <a:rPr sz="2500" dirty="0">
                          <a:latin typeface="Avenir Book"/>
                          <a:ea typeface="Avenir Book"/>
                          <a:cs typeface="Avenir Book"/>
                          <a:sym typeface="Avenir Book"/>
                        </a:rPr>
                        <a:t>Burundi</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err="1">
                          <a:solidFill>
                            <a:srgbClr val="C00000"/>
                          </a:solidFill>
                          <a:uFillTx/>
                          <a:latin typeface="Avenir Book"/>
                          <a:ea typeface="Avenir Book"/>
                          <a:cs typeface="Avenir Book"/>
                          <a:sym typeface="Avenir Book"/>
                        </a:rPr>
                        <a:t>Brasil</a:t>
                      </a:r>
                      <a:endParaRPr lang="x-es-XL"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0438F">
                        <a:alpha val="18214"/>
                      </a:srgbClr>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3131449629"/>
                  </a:ext>
                </a:extLst>
              </a:tr>
            </a:tbl>
          </a:graphicData>
        </a:graphic>
      </p:graphicFrame>
      <p:pic>
        <p:nvPicPr>
          <p:cNvPr id="26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7" name="that have ratified the Tampere Convention">
            <a:extLst>
              <a:ext uri="{FF2B5EF4-FFF2-40B4-BE49-F238E27FC236}">
                <a16:creationId xmlns:a16="http://schemas.microsoft.com/office/drawing/2014/main" id="{9901C15A-1705-4A2E-05CC-6C67FAF832D9}"/>
              </a:ext>
            </a:extLst>
          </p:cNvPr>
          <p:cNvSpPr txBox="1"/>
          <p:nvPr/>
        </p:nvSpPr>
        <p:spPr>
          <a:xfrm>
            <a:off x="1170616" y="13133119"/>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lang="zh-CN" altLang="en-US" sz="2800" dirty="0"/>
              <a:t>*</a:t>
            </a:r>
            <a:r>
              <a:rPr lang="es-ES" altLang="zh-CN" sz="2800" dirty="0"/>
              <a:t> Los países que han firmado pero que aún no han ratificado el </a:t>
            </a:r>
            <a:r>
              <a:rPr lang="es-ES" altLang="zh-CN" sz="2800" dirty="0" smtClean="0"/>
              <a:t>Convenio </a:t>
            </a:r>
            <a:r>
              <a:rPr lang="es-ES" altLang="zh-CN" sz="2800" dirty="0"/>
              <a:t>están marcados en </a:t>
            </a:r>
            <a:r>
              <a:rPr lang="en-US" altLang="zh-CN" sz="2800" dirty="0" err="1">
                <a:solidFill>
                  <a:srgbClr val="C00000"/>
                </a:solidFill>
              </a:rPr>
              <a:t>rojo</a:t>
            </a:r>
            <a:r>
              <a:rPr lang="en-US" altLang="zh-CN" sz="2800" dirty="0">
                <a:solidFill>
                  <a:srgbClr val="C00000"/>
                </a:solidFill>
              </a:rPr>
              <a:t>.</a:t>
            </a:r>
            <a:endParaRPr sz="2800" dirty="0">
              <a:solidFill>
                <a:srgbClr val="C00000"/>
              </a:solidFill>
            </a:endParaRPr>
          </a:p>
        </p:txBody>
      </p:sp>
    </p:spTree>
    <p:extLst>
      <p:ext uri="{BB962C8B-B14F-4D97-AF65-F5344CB8AC3E}">
        <p14:creationId xmlns:p14="http://schemas.microsoft.com/office/powerpoint/2010/main" val="41082981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National Emergency Telecommunications Plan"/>
          <p:cNvSpPr txBox="1">
            <a:spLocks noGrp="1"/>
          </p:cNvSpPr>
          <p:nvPr>
            <p:ph type="title"/>
          </p:nvPr>
        </p:nvSpPr>
        <p:spPr>
          <a:xfrm>
            <a:off x="1206500" y="3279116"/>
            <a:ext cx="12978773" cy="2785825"/>
          </a:xfrm>
          <a:prstGeom prst="rect">
            <a:avLst/>
          </a:prstGeom>
        </p:spPr>
        <p:txBody>
          <a:bodyPr anchor="t">
            <a:normAutofit fontScale="90000"/>
          </a:bodyPr>
          <a:lstStyle>
            <a:lvl1pPr>
              <a:defRPr b="0">
                <a:solidFill>
                  <a:srgbClr val="0C2A67"/>
                </a:solidFill>
                <a:latin typeface="Avenir Heavy"/>
                <a:ea typeface="Avenir Heavy"/>
                <a:cs typeface="Avenir Heavy"/>
                <a:sym typeface="Avenir Heavy"/>
              </a:defRPr>
            </a:lvl1pPr>
          </a:lstStyle>
          <a:p>
            <a:r>
              <a:rPr lang="es-ES" dirty="0"/>
              <a:t>Plan Nacional de Telecomunicaciones de Emergencia</a:t>
            </a:r>
            <a:endParaRPr dirty="0"/>
          </a:p>
        </p:txBody>
      </p:sp>
      <p:sp>
        <p:nvSpPr>
          <p:cNvPr id="273" name="A critical tool to assist policy makers and national regulatory authorities to develop a clear, flexible and user-friendly national emergency telecommunications plan with a multi-stakeholder approach. The guidelines can be used for developing tailored co"/>
          <p:cNvSpPr txBox="1">
            <a:spLocks noGrp="1"/>
          </p:cNvSpPr>
          <p:nvPr>
            <p:ph type="body" sz="half" idx="1"/>
          </p:nvPr>
        </p:nvSpPr>
        <p:spPr>
          <a:xfrm>
            <a:off x="1215480" y="7526449"/>
            <a:ext cx="12639445" cy="5385425"/>
          </a:xfrm>
          <a:prstGeom prst="rect">
            <a:avLst/>
          </a:prstGeom>
        </p:spPr>
        <p:txBody>
          <a:bodyPr/>
          <a:lstStyle>
            <a:lvl1pPr algn="just">
              <a:spcBef>
                <a:spcPts val="1700"/>
              </a:spcBef>
              <a:defRPr sz="3000" b="0">
                <a:latin typeface="Avenir Book"/>
                <a:ea typeface="Avenir Book"/>
                <a:cs typeface="Avenir Book"/>
                <a:sym typeface="Avenir Book"/>
              </a:defRPr>
            </a:lvl1pPr>
          </a:lstStyle>
          <a:p>
            <a:r>
              <a:rPr lang="es-ES" dirty="0"/>
              <a:t>Estas directrices ayudan a las instancias decisorias y organismos de reglamentación de los países a elaborar planes nacionales de telecomunicaciones de emergencia flexibles y fáciles de utilizar con un planteamiento de múltiples partes interesadas. Las directrices pueden utilizarse para elaborar planes de contingencia adaptados a las emergencias causadas por peligros naturales, epidemias y pandemias</a:t>
            </a:r>
            <a:r>
              <a:rPr dirty="0"/>
              <a:t>.</a:t>
            </a:r>
          </a:p>
        </p:txBody>
      </p:sp>
      <p:sp>
        <p:nvSpPr>
          <p:cNvPr id="274" name="Line"/>
          <p:cNvSpPr/>
          <p:nvPr/>
        </p:nvSpPr>
        <p:spPr>
          <a:xfrm>
            <a:off x="1215480" y="6849019"/>
            <a:ext cx="2208920" cy="1"/>
          </a:xfrm>
          <a:prstGeom prst="line">
            <a:avLst/>
          </a:prstGeom>
          <a:ln w="25400">
            <a:solidFill>
              <a:srgbClr val="000000"/>
            </a:solidFill>
            <a:miter lim="400000"/>
          </a:ln>
        </p:spPr>
        <p:txBody>
          <a:bodyPr lIns="50800" tIns="50800" rIns="50800" bIns="50800" anchor="ctr"/>
          <a:lstStyle/>
          <a:p>
            <a:endParaRPr/>
          </a:p>
        </p:txBody>
      </p:sp>
      <p:pic>
        <p:nvPicPr>
          <p:cNvPr id="27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pic>
        <p:nvPicPr>
          <p:cNvPr id="5" name="Picture 4">
            <a:extLst>
              <a:ext uri="{FF2B5EF4-FFF2-40B4-BE49-F238E27FC236}">
                <a16:creationId xmlns:a16="http://schemas.microsoft.com/office/drawing/2014/main" id="{7D17762E-26F9-982D-F504-EEE6A5C9F270}"/>
              </a:ext>
            </a:extLst>
          </p:cNvPr>
          <p:cNvPicPr>
            <a:picLocks noChangeAspect="1"/>
          </p:cNvPicPr>
          <p:nvPr/>
        </p:nvPicPr>
        <p:blipFill>
          <a:blip r:embed="rId5"/>
          <a:stretch>
            <a:fillRect/>
          </a:stretch>
        </p:blipFill>
        <p:spPr>
          <a:xfrm>
            <a:off x="14853162" y="2796562"/>
            <a:ext cx="6965280" cy="9074764"/>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National Emergency Telecommunications Plan"/>
          <p:cNvSpPr txBox="1">
            <a:spLocks noGrp="1"/>
          </p:cNvSpPr>
          <p:nvPr>
            <p:ph type="title"/>
          </p:nvPr>
        </p:nvSpPr>
        <p:spPr>
          <a:xfrm>
            <a:off x="1206500" y="1915733"/>
            <a:ext cx="18206915" cy="4149209"/>
          </a:xfrm>
          <a:prstGeom prst="rect">
            <a:avLst/>
          </a:prstGeom>
        </p:spPr>
        <p:txBody>
          <a:bodyPr anchor="t">
            <a:normAutofit/>
          </a:bodyPr>
          <a:lstStyle>
            <a:lvl1pPr>
              <a:defRPr b="0">
                <a:solidFill>
                  <a:srgbClr val="0C2A67"/>
                </a:solidFill>
                <a:latin typeface="Avenir Heavy"/>
                <a:ea typeface="Avenir Heavy"/>
                <a:cs typeface="Avenir Heavy"/>
                <a:sym typeface="Avenir Heavy"/>
              </a:defRPr>
            </a:lvl1pPr>
          </a:lstStyle>
          <a:p>
            <a:pPr>
              <a:lnSpc>
                <a:spcPct val="100000"/>
              </a:lnSpc>
            </a:pPr>
            <a:r>
              <a:rPr lang="es-ES" dirty="0"/>
              <a:t>La Hoja de ruta del Secretario General de las Naciones Unidas para la cooperación digital</a:t>
            </a:r>
            <a:endParaRPr dirty="0"/>
          </a:p>
        </p:txBody>
      </p:sp>
      <p:sp>
        <p:nvSpPr>
          <p:cNvPr id="273" name="A critical tool to assist policy makers and national regulatory authorities to develop a clear, flexible and user-friendly national emergency telecommunications plan with a multi-stakeholder approach. The guidelines can be used for developing tailored co"/>
          <p:cNvSpPr txBox="1">
            <a:spLocks noGrp="1"/>
          </p:cNvSpPr>
          <p:nvPr>
            <p:ph type="body" sz="half" idx="1"/>
          </p:nvPr>
        </p:nvSpPr>
        <p:spPr>
          <a:xfrm>
            <a:off x="1206500" y="6239436"/>
            <a:ext cx="22639602" cy="5385425"/>
          </a:xfrm>
          <a:prstGeom prst="rect">
            <a:avLst/>
          </a:prstGeom>
        </p:spPr>
        <p:txBody>
          <a:bodyPr>
            <a:normAutofit fontScale="92500" lnSpcReduction="10000"/>
          </a:bodyPr>
          <a:lstStyle>
            <a:lvl1pPr algn="just">
              <a:spcBef>
                <a:spcPts val="1700"/>
              </a:spcBef>
              <a:defRPr sz="3000" b="0">
                <a:latin typeface="Avenir Book"/>
                <a:ea typeface="Avenir Book"/>
                <a:cs typeface="Avenir Book"/>
                <a:sym typeface="Avenir Book"/>
              </a:defRPr>
            </a:lvl1pPr>
          </a:lstStyle>
          <a:p>
            <a:pPr algn="l">
              <a:lnSpc>
                <a:spcPct val="110000"/>
              </a:lnSpc>
            </a:pPr>
            <a:r>
              <a:rPr lang="es-ES" altLang="zh-CN" dirty="0"/>
              <a:t>En la hoja de ruta del Secretario General de las Naciones Unidas para la cooperación digital se definen una serie de recomendaciones sobre cómo la comunidad internacional podría trabajar conjuntamente para optimizar el uso de las tecnologías digitales y limitar los riesgos al respecto.</a:t>
            </a:r>
            <a:endParaRPr lang="en-US" altLang="zh-CN" dirty="0"/>
          </a:p>
          <a:p>
            <a:pPr algn="l">
              <a:lnSpc>
                <a:spcPct val="110000"/>
              </a:lnSpc>
            </a:pPr>
            <a:r>
              <a:rPr lang="es-ES" dirty="0"/>
              <a:t>Aquí se incluye (bajo el pilar de la </a:t>
            </a:r>
            <a:r>
              <a:rPr lang="es-ES" dirty="0" smtClean="0"/>
              <a:t>conectividad</a:t>
            </a:r>
            <a:r>
              <a:rPr lang="es-ES" dirty="0"/>
              <a:t>) el proceso para acelerar el debate sobre la conectividad en el marco de la preparación, la respuesta y la ayuda en caso de emergencia, por ejemplo trabajando a través del Grupo Temático de Telecomunicaciones de Emergencia, de carácter interinstitucional.</a:t>
            </a:r>
            <a:endParaRPr lang="en-US" dirty="0"/>
          </a:p>
          <a:p>
            <a:pPr algn="l">
              <a:lnSpc>
                <a:spcPct val="110000"/>
              </a:lnSpc>
            </a:pPr>
            <a:r>
              <a:rPr lang="es-ES" dirty="0"/>
              <a:t>El grupo de organizaciones que se ocupan de este tema (UIT, ETC, ACNUR, GSMA) ha definido un marco práctico que sirve de guía para la conectividad inclusiva y significativa en el contexto de la preparación, la resiliencia y la respuesta en caso de emergencia. Una de las seis medidas definidas corresponde al Convenio de </a:t>
            </a:r>
            <a:r>
              <a:rPr lang="es-ES" dirty="0" err="1"/>
              <a:t>Tampere</a:t>
            </a:r>
            <a:r>
              <a:rPr lang="es-ES" dirty="0"/>
              <a:t>, en el que se destaca su utilidad para apoyar las telecomunicaciones de emergencia y los equipos en situaciones de catástrofe.</a:t>
            </a:r>
            <a:r>
              <a:rPr lang="en-US" dirty="0"/>
              <a:t/>
            </a:r>
            <a:br>
              <a:rPr lang="en-US" dirty="0"/>
            </a:br>
            <a:endParaRPr dirty="0"/>
          </a:p>
        </p:txBody>
      </p:sp>
      <p:pic>
        <p:nvPicPr>
          <p:cNvPr id="27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extLst>
      <p:ext uri="{BB962C8B-B14F-4D97-AF65-F5344CB8AC3E}">
        <p14:creationId xmlns:p14="http://schemas.microsoft.com/office/powerpoint/2010/main" val="19394215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 name="Table"/>
          <p:cNvGraphicFramePr/>
          <p:nvPr>
            <p:extLst>
              <p:ext uri="{D42A27DB-BD31-4B8C-83A1-F6EECF244321}">
                <p14:modId xmlns:p14="http://schemas.microsoft.com/office/powerpoint/2010/main" val="4289541195"/>
              </p:ext>
            </p:extLst>
          </p:nvPr>
        </p:nvGraphicFramePr>
        <p:xfrm>
          <a:off x="1206500" y="1336890"/>
          <a:ext cx="22247860" cy="12246242"/>
        </p:xfrm>
        <a:graphic>
          <a:graphicData uri="http://schemas.openxmlformats.org/drawingml/2006/table">
            <a:tbl>
              <a:tblPr firstRow="1" firstCol="1">
                <a:tableStyleId>{4C3C2611-4C71-4FC5-86AE-919BDF0F9419}</a:tableStyleId>
              </a:tblPr>
              <a:tblGrid>
                <a:gridCol w="5431367">
                  <a:extLst>
                    <a:ext uri="{9D8B030D-6E8A-4147-A177-3AD203B41FA5}">
                      <a16:colId xmlns:a16="http://schemas.microsoft.com/office/drawing/2014/main" val="20000"/>
                    </a:ext>
                  </a:extLst>
                </a:gridCol>
                <a:gridCol w="16816493">
                  <a:extLst>
                    <a:ext uri="{9D8B030D-6E8A-4147-A177-3AD203B41FA5}">
                      <a16:colId xmlns:a16="http://schemas.microsoft.com/office/drawing/2014/main" val="20001"/>
                    </a:ext>
                  </a:extLst>
                </a:gridCol>
              </a:tblGrid>
              <a:tr h="550473">
                <a:tc>
                  <a:txBody>
                    <a:bodyPr/>
                    <a:lstStyle/>
                    <a:p>
                      <a:pPr indent="304800" algn="l" defTabSz="914400">
                        <a:tabLst>
                          <a:tab pos="1663700" algn="l"/>
                        </a:tabLst>
                        <a:defRPr b="0"/>
                      </a:pPr>
                      <a:r>
                        <a:rPr sz="3000" dirty="0">
                          <a:latin typeface="Avenir Heavy"/>
                          <a:ea typeface="Avenir Heavy"/>
                          <a:cs typeface="Avenir Heavy"/>
                          <a:sym typeface="Avenir Heavy"/>
                        </a:rPr>
                        <a:t>T</a:t>
                      </a:r>
                      <a:r>
                        <a:rPr lang="es-ES" sz="3000" dirty="0" err="1">
                          <a:latin typeface="Avenir Heavy"/>
                          <a:ea typeface="Avenir Heavy"/>
                          <a:cs typeface="Avenir Heavy"/>
                          <a:sym typeface="Avenir Heavy"/>
                        </a:rPr>
                        <a:t>ema</a:t>
                      </a:r>
                      <a:endParaRPr sz="3000" dirty="0">
                        <a:latin typeface="Avenir Heavy"/>
                        <a:ea typeface="Avenir Heavy"/>
                        <a:cs typeface="Avenir Heavy"/>
                        <a:sym typeface="Avenir Heavy"/>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Off val="16847"/>
                        <a:alpha val="33531"/>
                      </a:schemeClr>
                    </a:solidFill>
                  </a:tcPr>
                </a:tc>
                <a:tc>
                  <a:txBody>
                    <a:bodyPr/>
                    <a:lstStyle/>
                    <a:p>
                      <a:pPr indent="304800" algn="l" defTabSz="914400">
                        <a:tabLst>
                          <a:tab pos="1663700" algn="l"/>
                        </a:tabLst>
                        <a:defRPr b="0"/>
                      </a:pPr>
                      <a:r>
                        <a:rPr lang="es-ES" sz="3000" dirty="0">
                          <a:latin typeface="Avenir Heavy"/>
                          <a:ea typeface="Avenir Heavy"/>
                          <a:cs typeface="Avenir Heavy"/>
                          <a:sym typeface="Avenir Heavy"/>
                        </a:rPr>
                        <a:t>Enlaces</a:t>
                      </a:r>
                      <a:endParaRPr sz="3000" dirty="0">
                        <a:latin typeface="Avenir Heavy"/>
                        <a:ea typeface="Avenir Heavy"/>
                        <a:cs typeface="Avenir Heavy"/>
                        <a:sym typeface="Avenir Heavy"/>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Off val="16847"/>
                        <a:alpha val="33531"/>
                      </a:schemeClr>
                    </a:solidFill>
                  </a:tcPr>
                </a:tc>
                <a:extLst>
                  <a:ext uri="{0D108BD9-81ED-4DB2-BD59-A6C34878D82A}">
                    <a16:rowId xmlns:a16="http://schemas.microsoft.com/office/drawing/2014/main" val="10000"/>
                  </a:ext>
                </a:extLst>
              </a:tr>
              <a:tr h="693206">
                <a:tc rowSpan="3">
                  <a:txBody>
                    <a:bodyPr/>
                    <a:lstStyle/>
                    <a:p>
                      <a:pPr marL="609600" indent="-304800" algn="l" defTabSz="457200">
                        <a:lnSpc>
                          <a:spcPct val="40000"/>
                        </a:lnSpc>
                        <a:defRPr b="0"/>
                      </a:pPr>
                      <a:r>
                        <a:rPr lang="en-US" sz="3000" dirty="0" err="1">
                          <a:solidFill>
                            <a:srgbClr val="0079BF"/>
                          </a:solidFill>
                          <a:latin typeface="Avenir Heavy"/>
                          <a:ea typeface="Avenir Heavy"/>
                          <a:cs typeface="Avenir Heavy"/>
                          <a:sym typeface="Avenir Heavy"/>
                        </a:rPr>
                        <a:t>Convenio</a:t>
                      </a:r>
                      <a:r>
                        <a:rPr lang="en-US" sz="3000" dirty="0">
                          <a:solidFill>
                            <a:srgbClr val="0079BF"/>
                          </a:solidFill>
                          <a:latin typeface="Avenir Heavy"/>
                          <a:ea typeface="Avenir Heavy"/>
                          <a:cs typeface="Avenir Heavy"/>
                          <a:sym typeface="Avenir Heavy"/>
                        </a:rPr>
                        <a:t> de Tampere</a:t>
                      </a:r>
                      <a:endParaRPr sz="3000" dirty="0">
                        <a:solidFill>
                          <a:srgbClr val="0079BF"/>
                        </a:solidFill>
                        <a:latin typeface="Avenir Heavy"/>
                        <a:ea typeface="Avenir Heavy"/>
                        <a:cs typeface="Avenir Heavy"/>
                        <a:sym typeface="Avenir Heavy"/>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3"/>
                        </a:rPr>
                        <a:t>Página de información del Convenio de </a:t>
                      </a:r>
                      <a:r>
                        <a:rPr lang="es-ES" dirty="0" err="1">
                          <a:hlinkClick r:id="rId3"/>
                        </a:rPr>
                        <a:t>Tampere</a:t>
                      </a:r>
                      <a:r>
                        <a:rPr lang="es-ES" dirty="0">
                          <a:hlinkClick r:id="rId3"/>
                        </a:rPr>
                        <a:t> de la UIT</a:t>
                      </a:r>
                      <a:endParaRPr dirty="0">
                        <a:hlinkClick r:id="rId3"/>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93206">
                <a:tc vMerge="1">
                  <a:txBody>
                    <a:bodyPr/>
                    <a:lstStyle/>
                    <a:p>
                      <a:endParaRPr lang="x-es-XL"/>
                    </a:p>
                  </a:txBody>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4"/>
                        </a:rPr>
                        <a:t>Curso en línea en la Academia de la UIT: Convenio de </a:t>
                      </a:r>
                      <a:r>
                        <a:rPr lang="es-ES" dirty="0" err="1">
                          <a:hlinkClick r:id="rId4"/>
                        </a:rPr>
                        <a:t>Tampere</a:t>
                      </a:r>
                      <a:endParaRPr dirty="0">
                        <a:hlinkClick r:id="rId4"/>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3206">
                <a:tc vMerge="1">
                  <a:txBody>
                    <a:bodyPr/>
                    <a:lstStyle/>
                    <a:p>
                      <a:endParaRPr lang="x-es-XL"/>
                    </a:p>
                  </a:txBody>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5"/>
                        </a:rPr>
                        <a:t>UNTC - Lista de signatarios/partes del Convenio de </a:t>
                      </a:r>
                      <a:r>
                        <a:rPr lang="es-ES" dirty="0" err="1">
                          <a:hlinkClick r:id="rId5"/>
                        </a:rPr>
                        <a:t>Tampere</a:t>
                      </a:r>
                      <a:endParaRPr dirty="0">
                        <a:hlinkClick r:id="rId5"/>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93984">
                <a:tc rowSpan="3">
                  <a:txBody>
                    <a:bodyPr/>
                    <a:lstStyle/>
                    <a:p>
                      <a:pPr marL="304800" algn="l" defTabSz="457200">
                        <a:lnSpc>
                          <a:spcPts val="3700"/>
                        </a:lnSpc>
                        <a:defRPr b="0"/>
                      </a:pPr>
                      <a:r>
                        <a:rPr lang="es-ES" sz="3000" dirty="0">
                          <a:solidFill>
                            <a:srgbClr val="0079BF"/>
                          </a:solidFill>
                          <a:latin typeface="Avenir Heavy"/>
                          <a:ea typeface="Avenir Heavy"/>
                          <a:cs typeface="Avenir Heavy"/>
                          <a:sym typeface="Avenir Heavy"/>
                        </a:rPr>
                        <a:t>Planes nacionales</a:t>
                      </a:r>
                      <a:br>
                        <a:rPr lang="es-ES" sz="3000" dirty="0">
                          <a:solidFill>
                            <a:srgbClr val="0079BF"/>
                          </a:solidFill>
                          <a:latin typeface="Avenir Heavy"/>
                          <a:ea typeface="Avenir Heavy"/>
                          <a:cs typeface="Avenir Heavy"/>
                          <a:sym typeface="Avenir Heavy"/>
                        </a:rPr>
                      </a:br>
                      <a:r>
                        <a:rPr lang="es-ES" sz="3000" dirty="0">
                          <a:solidFill>
                            <a:srgbClr val="0079BF"/>
                          </a:solidFill>
                          <a:latin typeface="Avenir Heavy"/>
                          <a:ea typeface="Avenir Heavy"/>
                          <a:cs typeface="Avenir Heavy"/>
                          <a:sym typeface="Avenir Heavy"/>
                        </a:rPr>
                        <a:t>de Telecomunicaciones</a:t>
                      </a:r>
                      <a:br>
                        <a:rPr lang="es-ES" sz="3000" dirty="0">
                          <a:solidFill>
                            <a:srgbClr val="0079BF"/>
                          </a:solidFill>
                          <a:latin typeface="Avenir Heavy"/>
                          <a:ea typeface="Avenir Heavy"/>
                          <a:cs typeface="Avenir Heavy"/>
                          <a:sym typeface="Avenir Heavy"/>
                        </a:rPr>
                      </a:br>
                      <a:r>
                        <a:rPr lang="es-ES" sz="3000" dirty="0">
                          <a:solidFill>
                            <a:srgbClr val="0079BF"/>
                          </a:solidFill>
                          <a:latin typeface="Avenir Heavy"/>
                          <a:ea typeface="Avenir Heavy"/>
                          <a:cs typeface="Avenir Heavy"/>
                          <a:sym typeface="Avenir Heavy"/>
                        </a:rPr>
                        <a:t>de emergencia</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0" algn="l" defTabSz="457200">
                        <a:lnSpc>
                          <a:spcPts val="5200"/>
                        </a:lnSpc>
                        <a:defRPr sz="3000">
                          <a:latin typeface="Avenir Book"/>
                          <a:ea typeface="Avenir Book"/>
                          <a:cs typeface="Avenir Book"/>
                          <a:sym typeface="Avenir Book"/>
                        </a:defRPr>
                      </a:pPr>
                      <a:r>
                        <a:rPr lang="es-ES" dirty="0">
                          <a:hlinkClick r:id="rId6"/>
                        </a:rPr>
                        <a:t>Curso en línea en la Academia de la UIT: elaboración de un plan nacional de telecomunicaciones de emergencia</a:t>
                      </a:r>
                      <a:endParaRPr dirty="0">
                        <a:hlinkClick r:id="rId6"/>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93206">
                <a:tc vMerge="1">
                  <a:txBody>
                    <a:bodyPr/>
                    <a:lstStyle/>
                    <a:p>
                      <a:endParaRPr lang="x-es-XL"/>
                    </a:p>
                  </a:txBody>
                  <a:tcPr/>
                </a:tc>
                <a:tc>
                  <a:txBody>
                    <a:bodyPr/>
                    <a:lstStyle/>
                    <a:p>
                      <a:pPr marL="609600" indent="-304800" algn="l" defTabSz="457200">
                        <a:lnSpc>
                          <a:spcPts val="5200"/>
                        </a:lnSpc>
                        <a:defRPr sz="3000">
                          <a:uFill>
                            <a:solidFill>
                              <a:srgbClr val="000000"/>
                            </a:solidFill>
                          </a:uFill>
                          <a:latin typeface="Avenir Book"/>
                          <a:ea typeface="Avenir Book"/>
                          <a:cs typeface="Avenir Book"/>
                          <a:sym typeface="Avenir Book"/>
                        </a:defRPr>
                      </a:pPr>
                      <a:r>
                        <a:rPr lang="es-ES" dirty="0">
                          <a:hlinkClick r:id="rId7"/>
                        </a:rPr>
                        <a:t>Directrices de la UIT para los planes nacionales de telecomunicaciones de emergencia </a:t>
                      </a:r>
                      <a:endParaRPr dirty="0">
                        <a:hlinkClick r:id="rId8"/>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93984">
                <a:tc vMerge="1">
                  <a:txBody>
                    <a:bodyPr/>
                    <a:lstStyle/>
                    <a:p>
                      <a:endParaRPr lang="x-es-XL"/>
                    </a:p>
                  </a:txBody>
                  <a:tcPr/>
                </a:tc>
                <a:tc>
                  <a:txBody>
                    <a:bodyPr/>
                    <a:lstStyle/>
                    <a:p>
                      <a:pPr marL="304800" indent="-68263" algn="l" defTabSz="457200">
                        <a:lnSpc>
                          <a:spcPts val="5200"/>
                        </a:lnSpc>
                        <a:defRPr sz="3000">
                          <a:uFill>
                            <a:solidFill>
                              <a:srgbClr val="000000"/>
                            </a:solidFill>
                          </a:uFill>
                          <a:latin typeface="Avenir Book"/>
                          <a:ea typeface="Avenir Book"/>
                          <a:cs typeface="Avenir Book"/>
                          <a:sym typeface="Avenir Book"/>
                        </a:defRPr>
                      </a:pPr>
                      <a:r>
                        <a:rPr lang="es-ES" dirty="0">
                          <a:hlinkClick r:id="rId9"/>
                        </a:rPr>
                        <a:t>Planes nacionales de telecomunicaciones de emergencia: factores facilitadores y salvaguardias (GSMA)</a:t>
                      </a:r>
                      <a:endParaRPr dirty="0">
                        <a:hlinkClick r:id="rId9"/>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93206">
                <a:tc rowSpan="3">
                  <a:txBody>
                    <a:bodyPr/>
                    <a:lstStyle/>
                    <a:p>
                      <a:pPr marL="304800" algn="l" defTabSz="457200">
                        <a:defRPr sz="3000" b="0">
                          <a:solidFill>
                            <a:srgbClr val="0079BF"/>
                          </a:solidFill>
                          <a:latin typeface="Avenir Heavy"/>
                          <a:ea typeface="Avenir Heavy"/>
                          <a:cs typeface="Avenir Heavy"/>
                          <a:sym typeface="Avenir Heavy"/>
                        </a:defRPr>
                      </a:pPr>
                      <a:r>
                        <a:rPr lang="es-ES" dirty="0"/>
                        <a:t>Ejercicios de simulación</a:t>
                      </a:r>
                      <a:br>
                        <a:rPr lang="es-ES" dirty="0"/>
                      </a:br>
                      <a:r>
                        <a:rPr lang="es-ES" dirty="0"/>
                        <a:t>para la preparación de las telecomunicaciones de emergencia</a:t>
                      </a:r>
                      <a:endParaRPr dirty="0">
                        <a:solidFill>
                          <a:srgbClr val="000000"/>
                        </a:solidFill>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10"/>
                        </a:rPr>
                        <a:t>Guía de ejercicios teóricos de simulación de telecomunicaciones de emergencia</a:t>
                      </a:r>
                      <a:endParaRPr dirty="0">
                        <a:hlinkClick r:id="rId1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93206">
                <a:tc vMerge="1">
                  <a:txBody>
                    <a:bodyPr/>
                    <a:lstStyle/>
                    <a:p>
                      <a:endParaRPr lang="x-es-XL"/>
                    </a:p>
                  </a:txBody>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11"/>
                        </a:rPr>
                        <a:t>Formación en ejercicios teóricos de simulación en la Academia de la UIT</a:t>
                      </a:r>
                      <a:endParaRPr dirty="0">
                        <a:hlinkClick r:id="rId11"/>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93206">
                <a:tc vMerge="1">
                  <a:txBody>
                    <a:bodyPr/>
                    <a:lstStyle/>
                    <a:p>
                      <a:endParaRPr lang="x-es-XL"/>
                    </a:p>
                  </a:txBody>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12"/>
                        </a:rPr>
                        <a:t>Carta de conectividad en caso de crisis</a:t>
                      </a:r>
                      <a:endParaRPr dirty="0">
                        <a:hlinkClick r:id="rId12"/>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93206">
                <a:tc rowSpan="2">
                  <a:txBody>
                    <a:bodyPr/>
                    <a:lstStyle/>
                    <a:p>
                      <a:pPr marL="304800" algn="l" defTabSz="457200">
                        <a:defRPr sz="3000" b="0">
                          <a:solidFill>
                            <a:srgbClr val="0079BF"/>
                          </a:solidFill>
                          <a:latin typeface="Avenir Heavy"/>
                          <a:ea typeface="Avenir Heavy"/>
                          <a:cs typeface="Avenir Heavy"/>
                          <a:sym typeface="Avenir Heavy"/>
                        </a:defRPr>
                      </a:pPr>
                      <a:r>
                        <a:rPr lang="es-ES" dirty="0"/>
                        <a:t>Mapas de conectividad en caso</a:t>
                      </a:r>
                      <a:br>
                        <a:rPr lang="es-ES" dirty="0"/>
                      </a:br>
                      <a:r>
                        <a:rPr lang="es-ES" dirty="0"/>
                        <a:t>de catástrofe (DCM)</a:t>
                      </a:r>
                      <a:r>
                        <a:rPr dirty="0">
                          <a:solidFill>
                            <a:srgbClr val="000000"/>
                          </a:solidFill>
                        </a:rPr>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13"/>
                        </a:rPr>
                        <a:t>Página del mapa de conectividad en caso de catástrofe de la UIT</a:t>
                      </a:r>
                      <a:endParaRPr dirty="0">
                        <a:hlinkClick r:id="rId13"/>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93206">
                <a:tc vMerge="1">
                  <a:txBody>
                    <a:bodyPr/>
                    <a:lstStyle/>
                    <a:p>
                      <a:endParaRPr lang="x-es-XL"/>
                    </a:p>
                  </a:txBody>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14"/>
                        </a:rPr>
                        <a:t>Plataforma del mapa de conectividad en caso de catástrofe</a:t>
                      </a:r>
                      <a:endParaRPr dirty="0">
                        <a:hlinkClick r:id="rId14"/>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693206">
                <a:tc rowSpan="2">
                  <a:txBody>
                    <a:bodyPr/>
                    <a:lstStyle/>
                    <a:p>
                      <a:pPr marL="304800" algn="l" defTabSz="457200">
                        <a:defRPr sz="3000" b="0">
                          <a:solidFill>
                            <a:srgbClr val="0079BF"/>
                          </a:solidFill>
                          <a:latin typeface="Avenir Heavy"/>
                          <a:ea typeface="Avenir Heavy"/>
                          <a:cs typeface="Avenir Heavy"/>
                          <a:sym typeface="Avenir Heavy"/>
                        </a:defRPr>
                      </a:pPr>
                      <a:r>
                        <a:rPr lang="es-ES" dirty="0"/>
                        <a:t>Evaluación de las TIC en situaciones de emergencia </a:t>
                      </a:r>
                      <a:r>
                        <a:rPr dirty="0">
                          <a:solidFill>
                            <a:srgbClr val="000000"/>
                          </a:solidFill>
                        </a:rPr>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lang="es-ES" dirty="0">
                          <a:hlinkClick r:id="rId15"/>
                        </a:rPr>
                        <a:t>Lista de verificación para la preparación de las telecomunicaciones de emergencia ETC-UIT </a:t>
                      </a:r>
                      <a:r>
                        <a:rPr dirty="0"/>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22642">
                <a:tc vMerge="1">
                  <a:txBody>
                    <a:bodyPr/>
                    <a:lstStyle/>
                    <a:p>
                      <a:endParaRPr lang="x-es-XL"/>
                    </a:p>
                  </a:txBody>
                  <a:tcPr/>
                </a:tc>
                <a:tc>
                  <a:txBody>
                    <a:bodyPr/>
                    <a:lstStyle/>
                    <a:p>
                      <a:pPr marL="609600" indent="-304800" algn="l" defTabSz="457200">
                        <a:lnSpc>
                          <a:spcPts val="5200"/>
                        </a:lnSpc>
                        <a:defRPr sz="3000">
                          <a:latin typeface="Avenir Book"/>
                          <a:ea typeface="Avenir Book"/>
                          <a:cs typeface="Avenir Book"/>
                          <a:sym typeface="Avenir Book"/>
                        </a:defRPr>
                      </a:pPr>
                      <a:r>
                        <a:rPr kumimoji="0" lang="es-ES" sz="3000" b="0" i="0" u="none" strike="noStrike" cap="none" spc="0" normalizeH="0" baseline="0" dirty="0">
                          <a:ln>
                            <a:noFill/>
                          </a:ln>
                          <a:solidFill>
                            <a:srgbClr val="222222"/>
                          </a:solidFill>
                          <a:effectLst/>
                          <a:uFillTx/>
                          <a:latin typeface="Avenir Book"/>
                          <a:sym typeface="Helvetica Neue"/>
                        </a:rPr>
                        <a:t>La</a:t>
                      </a:r>
                      <a:r>
                        <a:rPr kumimoji="0" sz="3000" b="0" i="0" u="none" strike="noStrike" cap="none" spc="0" normalizeH="0" baseline="0" dirty="0">
                          <a:ln>
                            <a:noFill/>
                          </a:ln>
                          <a:solidFill>
                            <a:srgbClr val="222222"/>
                          </a:solidFill>
                          <a:effectLst/>
                          <a:uFillTx/>
                          <a:latin typeface="Avenir Book"/>
                          <a:sym typeface="Helvetica Neue"/>
                        </a:rPr>
                        <a:t> GSMA - </a:t>
                      </a:r>
                      <a:r>
                        <a:rPr dirty="0">
                          <a:hlinkClick r:id="rId16"/>
                        </a:rPr>
                        <a:t>C</a:t>
                      </a:r>
                      <a:r>
                        <a:rPr lang="es-ES" dirty="0" err="1">
                          <a:hlinkClick r:id="rId16"/>
                        </a:rPr>
                        <a:t>onjunto</a:t>
                      </a:r>
                      <a:r>
                        <a:rPr lang="es-ES" dirty="0">
                          <a:hlinkClick r:id="rId16"/>
                        </a:rPr>
                        <a:t> de herramientas de conectividad, necesidades y evaluación de la utilización</a:t>
                      </a:r>
                      <a:endParaRPr dirty="0">
                        <a:hlinkClick r:id="rId16"/>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80" name="Resources"/>
          <p:cNvSpPr txBox="1">
            <a:spLocks noGrp="1"/>
          </p:cNvSpPr>
          <p:nvPr>
            <p:ph type="title" idx="4294967295"/>
          </p:nvPr>
        </p:nvSpPr>
        <p:spPr>
          <a:xfrm>
            <a:off x="1206500" y="466513"/>
            <a:ext cx="21971000" cy="1433163"/>
          </a:xfrm>
          <a:prstGeom prst="rect">
            <a:avLst/>
          </a:prstGeom>
        </p:spPr>
        <p:txBody>
          <a:bodyPr>
            <a:normAutofit/>
          </a:bodyPr>
          <a:lstStyle>
            <a:lvl1pPr>
              <a:defRPr sz="7400" b="0" spc="-148">
                <a:solidFill>
                  <a:srgbClr val="0C2A67"/>
                </a:solidFill>
                <a:latin typeface="Avenir Heavy"/>
                <a:ea typeface="Avenir Heavy"/>
                <a:cs typeface="Avenir Heavy"/>
                <a:sym typeface="Avenir Heavy"/>
              </a:defRPr>
            </a:lvl1pPr>
          </a:lstStyle>
          <a:p>
            <a:r>
              <a:rPr lang="es-ES" sz="7200" dirty="0" smtClean="0"/>
              <a:t>Recursos</a:t>
            </a:r>
            <a:endParaRPr sz="7200"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ctrTitle"/>
          </p:nvPr>
        </p:nvSpPr>
        <p:spPr>
          <a:xfrm>
            <a:off x="9219649" y="5670837"/>
            <a:ext cx="5944701" cy="1578732"/>
          </a:xfrm>
          <a:prstGeom prst="rect">
            <a:avLst/>
          </a:prstGeom>
        </p:spPr>
        <p:txBody>
          <a:bodyPr anchor="t">
            <a:normAutofit/>
          </a:bodyPr>
          <a:lstStyle>
            <a:lvl1pPr>
              <a:defRPr sz="8500" b="0" spc="-170">
                <a:solidFill>
                  <a:srgbClr val="0C2A67"/>
                </a:solidFill>
                <a:latin typeface="Avenir Heavy"/>
                <a:ea typeface="Avenir Heavy"/>
                <a:cs typeface="Avenir Heavy"/>
                <a:sym typeface="Avenir Heavy"/>
              </a:defRPr>
            </a:lvl1pPr>
          </a:lstStyle>
          <a:p>
            <a:r>
              <a:rPr lang="es-ES" dirty="0">
                <a:solidFill>
                  <a:srgbClr val="00A1DE"/>
                </a:solidFill>
              </a:rPr>
              <a:t>¡Gracias</a:t>
            </a:r>
            <a:r>
              <a:rPr dirty="0">
                <a:solidFill>
                  <a:srgbClr val="00A1DE"/>
                </a:solidFill>
              </a:rPr>
              <a:t>!</a:t>
            </a:r>
          </a:p>
        </p:txBody>
      </p:sp>
      <p:pic>
        <p:nvPicPr>
          <p:cNvPr id="283"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84"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nternational Telecommunication Union(ITU)"/>
          <p:cNvSpPr txBox="1">
            <a:spLocks noGrp="1"/>
          </p:cNvSpPr>
          <p:nvPr>
            <p:ph type="title"/>
          </p:nvPr>
        </p:nvSpPr>
        <p:spPr>
          <a:xfrm>
            <a:off x="1206500" y="1079500"/>
            <a:ext cx="19677591" cy="1435100"/>
          </a:xfrm>
          <a:prstGeom prst="rect">
            <a:avLst/>
          </a:prstGeom>
        </p:spPr>
        <p:txBody>
          <a:bodyPr>
            <a:normAutofit fontScale="90000"/>
          </a:bodyPr>
          <a:lstStyle>
            <a:lvl1pPr>
              <a:defRPr sz="7400" b="0" spc="-148">
                <a:solidFill>
                  <a:srgbClr val="002060"/>
                </a:solidFill>
                <a:latin typeface="Avenir Heavy"/>
                <a:ea typeface="Avenir Heavy"/>
                <a:cs typeface="Avenir Heavy"/>
                <a:sym typeface="Avenir Heavy"/>
              </a:defRPr>
            </a:lvl1pPr>
          </a:lstStyle>
          <a:p>
            <a:r>
              <a:rPr lang="es-ES" sz="8000" b="1" dirty="0"/>
              <a:t>Consorcio de </a:t>
            </a:r>
            <a:r>
              <a:rPr lang="es-ES" sz="8000" b="1" dirty="0" smtClean="0"/>
              <a:t>telecomunicaciones en </a:t>
            </a:r>
            <a:r>
              <a:rPr lang="es-ES" sz="8000" b="1" dirty="0"/>
              <a:t>situaciones de emergencia (ETC) </a:t>
            </a:r>
            <a:endParaRPr dirty="0"/>
          </a:p>
        </p:txBody>
      </p:sp>
      <p:pic>
        <p:nvPicPr>
          <p:cNvPr id="160"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61"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163" name="700…"/>
          <p:cNvSpPr txBox="1"/>
          <p:nvPr/>
        </p:nvSpPr>
        <p:spPr>
          <a:xfrm>
            <a:off x="1631208" y="3699882"/>
            <a:ext cx="5855770"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4000" b="1">
                <a:solidFill>
                  <a:srgbClr val="479ED8"/>
                </a:solidFill>
              </a:defRPr>
            </a:pPr>
            <a:r>
              <a:rPr lang="en-US" altLang="zh-CN" dirty="0">
                <a:latin typeface="Avenir" panose="02000503020000020003" pitchFamily="2" charset="0"/>
              </a:rPr>
              <a:t>1</a:t>
            </a:r>
            <a:r>
              <a:rPr lang="zh-CN" altLang="en-US" dirty="0">
                <a:latin typeface="Avenir" panose="02000503020000020003" pitchFamily="2" charset="0"/>
              </a:rPr>
              <a:t> </a:t>
            </a:r>
            <a:r>
              <a:rPr lang="en-US" altLang="zh-CN" dirty="0">
                <a:latin typeface="Avenir" panose="02000503020000020003" pitchFamily="2" charset="0"/>
              </a:rPr>
              <a:t>de</a:t>
            </a:r>
            <a:r>
              <a:rPr lang="zh-CN" altLang="en-US" dirty="0">
                <a:latin typeface="Avenir" panose="02000503020000020003" pitchFamily="2" charset="0"/>
              </a:rPr>
              <a:t> </a:t>
            </a:r>
            <a:r>
              <a:rPr lang="en-US" altLang="zh-CN" dirty="0">
                <a:latin typeface="Avenir" panose="02000503020000020003" pitchFamily="2" charset="0"/>
              </a:rPr>
              <a:t>11</a:t>
            </a:r>
            <a:endParaRPr lang="en-US" dirty="0">
              <a:latin typeface="Avenir" panose="02000503020000020003" pitchFamily="2" charset="0"/>
            </a:endParaRPr>
          </a:p>
          <a:p>
            <a:pPr algn="l">
              <a:defRPr sz="3000" b="1">
                <a:solidFill>
                  <a:srgbClr val="081F5C"/>
                </a:solidFill>
              </a:defRPr>
            </a:pPr>
            <a:r>
              <a:rPr lang="es-ES" altLang="zh-CN" dirty="0">
                <a:latin typeface="Avenir" panose="02000503020000020003" pitchFamily="2" charset="0"/>
              </a:rPr>
              <a:t>Consorcios diseñados por el Comité </a:t>
            </a:r>
          </a:p>
          <a:p>
            <a:pPr algn="l">
              <a:defRPr sz="3000" b="1">
                <a:solidFill>
                  <a:srgbClr val="081F5C"/>
                </a:solidFill>
              </a:defRPr>
            </a:pPr>
            <a:r>
              <a:rPr lang="es-ES" altLang="zh-CN" dirty="0">
                <a:latin typeface="Avenir" panose="02000503020000020003" pitchFamily="2" charset="0"/>
              </a:rPr>
              <a:t>Permanente entre Organismos (IASC) </a:t>
            </a:r>
            <a:endParaRPr lang="en-US" dirty="0">
              <a:latin typeface="Avenir" panose="02000503020000020003" pitchFamily="2" charset="0"/>
            </a:endParaRPr>
          </a:p>
        </p:txBody>
      </p:sp>
      <p:sp>
        <p:nvSpPr>
          <p:cNvPr id="166" name="135…"/>
          <p:cNvSpPr txBox="1"/>
          <p:nvPr/>
        </p:nvSpPr>
        <p:spPr>
          <a:xfrm>
            <a:off x="11306579" y="3678741"/>
            <a:ext cx="6299802" cy="2718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4000" b="1">
                <a:solidFill>
                  <a:srgbClr val="479ED8"/>
                </a:solidFill>
              </a:defRPr>
            </a:pPr>
            <a:r>
              <a:rPr lang="en-US" altLang="zh-CN" dirty="0">
                <a:latin typeface="Avenir" panose="02000503020000020003" pitchFamily="2" charset="0"/>
              </a:rPr>
              <a:t>40+</a:t>
            </a:r>
            <a:endParaRPr dirty="0">
              <a:latin typeface="Avenir" panose="02000503020000020003" pitchFamily="2" charset="0"/>
            </a:endParaRPr>
          </a:p>
          <a:p>
            <a:pPr algn="l">
              <a:defRPr sz="3000" b="1">
                <a:solidFill>
                  <a:srgbClr val="081F5C"/>
                </a:solidFill>
              </a:defRPr>
            </a:pPr>
            <a:r>
              <a:rPr lang="es-ES" altLang="zh-CN" dirty="0" smtClean="0">
                <a:latin typeface="Avenir" panose="02000503020000020003" pitchFamily="2" charset="0"/>
              </a:rPr>
              <a:t>Actividad </a:t>
            </a:r>
            <a:r>
              <a:rPr lang="es-ES" altLang="zh-CN" smtClean="0">
                <a:latin typeface="Avenir" panose="02000503020000020003" pitchFamily="2" charset="0"/>
              </a:rPr>
              <a:t>humanitaria desde 2005</a:t>
            </a:r>
            <a:endParaRPr dirty="0">
              <a:latin typeface="Avenir" panose="02000503020000020003" pitchFamily="2" charset="0"/>
            </a:endParaRPr>
          </a:p>
        </p:txBody>
      </p:sp>
      <p:pic>
        <p:nvPicPr>
          <p:cNvPr id="17" name="Picture 4">
            <a:extLst>
              <a:ext uri="{FF2B5EF4-FFF2-40B4-BE49-F238E27FC236}">
                <a16:creationId xmlns:a16="http://schemas.microsoft.com/office/drawing/2014/main" id="{1FD367AF-0172-A090-F985-8A289B953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6579" y="6909043"/>
            <a:ext cx="10592773" cy="5136119"/>
          </a:xfrm>
          <a:prstGeom prst="rect">
            <a:avLst/>
          </a:prstGeom>
          <a:noFill/>
          <a:extLst>
            <a:ext uri="{909E8E84-426E-40DD-AFC4-6F175D3DCCD1}">
              <a14:hiddenFill xmlns:a14="http://schemas.microsoft.com/office/drawing/2010/main">
                <a:solidFill>
                  <a:srgbClr val="FFFFFF"/>
                </a:solidFill>
              </a14:hiddenFill>
            </a:ext>
          </a:extLst>
        </p:spPr>
      </p:pic>
      <p:sp>
        <p:nvSpPr>
          <p:cNvPr id="20" name="But there is an urgent need to establish effective communication links for disaster response and coordination,…">
            <a:extLst>
              <a:ext uri="{FF2B5EF4-FFF2-40B4-BE49-F238E27FC236}">
                <a16:creationId xmlns:a16="http://schemas.microsoft.com/office/drawing/2014/main" id="{3F5C5517-EA46-0C79-CBBF-946EB1E2601A}"/>
              </a:ext>
            </a:extLst>
          </p:cNvPr>
          <p:cNvSpPr txBox="1">
            <a:spLocks noGrp="1"/>
          </p:cNvSpPr>
          <p:nvPr>
            <p:ph type="body" sz="half" idx="1"/>
          </p:nvPr>
        </p:nvSpPr>
        <p:spPr>
          <a:xfrm>
            <a:off x="1206500" y="2822017"/>
            <a:ext cx="19677591" cy="1290937"/>
          </a:xfrm>
          <a:prstGeom prst="rect">
            <a:avLst/>
          </a:prstGeom>
        </p:spPr>
        <p:txBody>
          <a:bodyPr>
            <a:normAutofit/>
          </a:bodyPr>
          <a:lstStyle/>
          <a:p>
            <a:pPr>
              <a:spcBef>
                <a:spcPts val="667"/>
              </a:spcBef>
              <a:buClr>
                <a:schemeClr val="tx2"/>
              </a:buClr>
              <a:buSzPts val="2300"/>
            </a:pPr>
            <a:r>
              <a:rPr lang="es-ES" sz="3325" spc="0" dirty="0">
                <a:solidFill>
                  <a:srgbClr val="222222"/>
                </a:solidFill>
                <a:latin typeface="Avenir"/>
              </a:rPr>
              <a:t>Red mundial de organizaciones que colaboran para prestar servicios compartidos de comunicaciones en situaciones de emergencia humanitaria.</a:t>
            </a:r>
            <a:endParaRPr lang="en-GB" sz="3325" spc="0" dirty="0">
              <a:solidFill>
                <a:srgbClr val="222222"/>
              </a:solidFill>
              <a:latin typeface="Avenir"/>
            </a:endParaRPr>
          </a:p>
        </p:txBody>
      </p:sp>
      <p:sp>
        <p:nvSpPr>
          <p:cNvPr id="21" name="135…">
            <a:extLst>
              <a:ext uri="{FF2B5EF4-FFF2-40B4-BE49-F238E27FC236}">
                <a16:creationId xmlns:a16="http://schemas.microsoft.com/office/drawing/2014/main" id="{9BD64994-3324-E942-735B-D1CADCC81320}"/>
              </a:ext>
            </a:extLst>
          </p:cNvPr>
          <p:cNvSpPr txBox="1"/>
          <p:nvPr/>
        </p:nvSpPr>
        <p:spPr>
          <a:xfrm>
            <a:off x="1631208" y="7414714"/>
            <a:ext cx="1973297"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3000" b="1">
                <a:solidFill>
                  <a:srgbClr val="081F5C"/>
                </a:solidFill>
              </a:defRPr>
            </a:pPr>
            <a:r>
              <a:rPr lang="en-US" altLang="zh-CN" dirty="0" err="1">
                <a:latin typeface="Avenir" panose="02000503020000020003" pitchFamily="2" charset="0"/>
              </a:rPr>
              <a:t>Activado</a:t>
            </a:r>
            <a:r>
              <a:rPr lang="en-US" altLang="zh-CN" dirty="0">
                <a:latin typeface="Avenir" panose="02000503020000020003" pitchFamily="2" charset="0"/>
              </a:rPr>
              <a:t> </a:t>
            </a:r>
            <a:r>
              <a:rPr lang="en-US" altLang="zh-CN" dirty="0" err="1">
                <a:latin typeface="Avenir" panose="02000503020000020003" pitchFamily="2" charset="0"/>
              </a:rPr>
              <a:t>en</a:t>
            </a:r>
            <a:r>
              <a:rPr lang="en-US" altLang="zh-CN" dirty="0">
                <a:latin typeface="Avenir" panose="02000503020000020003" pitchFamily="2" charset="0"/>
              </a:rPr>
              <a:t>:</a:t>
            </a:r>
          </a:p>
        </p:txBody>
      </p:sp>
      <p:sp>
        <p:nvSpPr>
          <p:cNvPr id="22" name="But there is an urgent need to establish effective communication links for disaster response and coordination,…">
            <a:extLst>
              <a:ext uri="{FF2B5EF4-FFF2-40B4-BE49-F238E27FC236}">
                <a16:creationId xmlns:a16="http://schemas.microsoft.com/office/drawing/2014/main" id="{48F568C8-7D53-D80F-DA03-E0E225325764}"/>
              </a:ext>
            </a:extLst>
          </p:cNvPr>
          <p:cNvSpPr txBox="1">
            <a:spLocks/>
          </p:cNvSpPr>
          <p:nvPr/>
        </p:nvSpPr>
        <p:spPr>
          <a:xfrm>
            <a:off x="1631208" y="8051381"/>
            <a:ext cx="6812762" cy="3757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85000" lnSpcReduction="20000"/>
          </a:bodyPr>
          <a:lstStyle>
            <a:lvl1pPr marL="0" marR="0" indent="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Bangladesh</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CAR</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err="1">
                <a:solidFill>
                  <a:srgbClr val="222222"/>
                </a:solidFill>
                <a:latin typeface="Avenir"/>
                <a:ea typeface="Avenir"/>
                <a:cs typeface="Avenir"/>
                <a:sym typeface="Avenir Roman"/>
              </a:rPr>
              <a:t>Libia</a:t>
            </a:r>
            <a:endParaRPr lang="en-US" altLang="zh-CN" sz="3325" dirty="0">
              <a:solidFill>
                <a:srgbClr val="222222"/>
              </a:solidFill>
              <a:latin typeface="Avenir"/>
              <a:ea typeface="Avenir"/>
              <a:cs typeface="Avenir"/>
              <a:sym typeface="Avenir Roman"/>
            </a:endParaRP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err="1">
                <a:solidFill>
                  <a:srgbClr val="222222"/>
                </a:solidFill>
                <a:latin typeface="Avenir"/>
                <a:ea typeface="Avenir"/>
                <a:cs typeface="Avenir"/>
                <a:sym typeface="Avenir Roman"/>
              </a:rPr>
              <a:t>Preparación</a:t>
            </a:r>
            <a:r>
              <a:rPr lang="en-US" altLang="zh-CN" sz="3325" dirty="0">
                <a:solidFill>
                  <a:srgbClr val="222222"/>
                </a:solidFill>
                <a:latin typeface="Avenir"/>
                <a:ea typeface="Avenir"/>
                <a:cs typeface="Avenir"/>
                <a:sym typeface="Avenir Roman"/>
              </a:rPr>
              <a:t> </a:t>
            </a:r>
            <a:r>
              <a:rPr lang="en-US" altLang="zh-CN" sz="3325" dirty="0" err="1">
                <a:solidFill>
                  <a:srgbClr val="222222"/>
                </a:solidFill>
                <a:latin typeface="Avenir"/>
                <a:ea typeface="Avenir"/>
                <a:cs typeface="Avenir"/>
                <a:sym typeface="Avenir Roman"/>
              </a:rPr>
              <a:t>en</a:t>
            </a:r>
            <a:r>
              <a:rPr lang="en-US" altLang="zh-CN" sz="3325" dirty="0">
                <a:solidFill>
                  <a:srgbClr val="222222"/>
                </a:solidFill>
                <a:latin typeface="Avenir"/>
                <a:ea typeface="Avenir"/>
                <a:cs typeface="Avenir"/>
                <a:sym typeface="Avenir Roman"/>
              </a:rPr>
              <a:t> el </a:t>
            </a:r>
            <a:r>
              <a:rPr lang="en-US" altLang="zh-CN" sz="3325" dirty="0" err="1">
                <a:solidFill>
                  <a:srgbClr val="222222"/>
                </a:solidFill>
                <a:latin typeface="Avenir"/>
                <a:ea typeface="Avenir"/>
                <a:cs typeface="Avenir"/>
                <a:sym typeface="Avenir Roman"/>
              </a:rPr>
              <a:t>Pacífico</a:t>
            </a:r>
            <a:r>
              <a:rPr lang="es-ES" altLang="zh-CN" sz="3325" dirty="0">
                <a:solidFill>
                  <a:srgbClr val="222222"/>
                </a:solidFill>
                <a:latin typeface="Avenir"/>
                <a:ea typeface="Avenir"/>
                <a:cs typeface="Avenir"/>
                <a:sym typeface="Avenir Roman"/>
              </a:rPr>
              <a:t> </a:t>
            </a:r>
            <a:r>
              <a:rPr lang="en-US" altLang="zh-CN" sz="3325" dirty="0">
                <a:solidFill>
                  <a:srgbClr val="222222"/>
                </a:solidFill>
                <a:latin typeface="Avenir"/>
                <a:ea typeface="Avenir"/>
                <a:cs typeface="Avenir"/>
                <a:sym typeface="Avenir Roman"/>
              </a:rPr>
              <a:t>(Fiji)+Tonga</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Nigeria</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err="1">
                <a:solidFill>
                  <a:srgbClr val="222222"/>
                </a:solidFill>
                <a:latin typeface="Avenir"/>
                <a:ea typeface="Avenir"/>
                <a:cs typeface="Avenir"/>
                <a:sym typeface="Avenir Roman"/>
              </a:rPr>
              <a:t>Siria</a:t>
            </a:r>
            <a:endParaRPr lang="en-US" altLang="zh-CN" sz="3325" dirty="0">
              <a:solidFill>
                <a:srgbClr val="222222"/>
              </a:solidFill>
              <a:latin typeface="Avenir"/>
              <a:ea typeface="Avenir"/>
              <a:cs typeface="Avenir"/>
              <a:sym typeface="Avenir Roman"/>
            </a:endParaRP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err="1">
                <a:solidFill>
                  <a:srgbClr val="222222"/>
                </a:solidFill>
                <a:latin typeface="Avenir"/>
                <a:ea typeface="Avenir"/>
                <a:cs typeface="Avenir"/>
                <a:sym typeface="Avenir Roman"/>
              </a:rPr>
              <a:t>Ucrania</a:t>
            </a:r>
            <a:endParaRPr lang="en-US" altLang="zh-CN" sz="3325" dirty="0">
              <a:solidFill>
                <a:srgbClr val="222222"/>
              </a:solidFill>
              <a:latin typeface="Avenir"/>
              <a:ea typeface="Avenir"/>
              <a:cs typeface="Avenir"/>
              <a:sym typeface="Avenir Roman"/>
            </a:endParaRP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Yemen</a:t>
            </a:r>
            <a:endParaRPr lang="en-US" sz="3325" dirty="0">
              <a:solidFill>
                <a:srgbClr val="222222"/>
              </a:solidFill>
              <a:latin typeface="Avenir"/>
              <a:ea typeface="Avenir"/>
              <a:cs typeface="Avenir"/>
              <a:sym typeface="Avenir Roman"/>
            </a:endParaRPr>
          </a:p>
        </p:txBody>
      </p:sp>
    </p:spTree>
    <p:extLst>
      <p:ext uri="{BB962C8B-B14F-4D97-AF65-F5344CB8AC3E}">
        <p14:creationId xmlns:p14="http://schemas.microsoft.com/office/powerpoint/2010/main" val="38471679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p:cNvGrpSpPr/>
          <p:nvPr/>
        </p:nvGrpSpPr>
        <p:grpSpPr>
          <a:xfrm>
            <a:off x="16746360" y="-1"/>
            <a:ext cx="7673160" cy="13727376"/>
            <a:chOff x="0" y="0"/>
            <a:chExt cx="7673158" cy="13727374"/>
          </a:xfrm>
        </p:grpSpPr>
        <p:pic>
          <p:nvPicPr>
            <p:cNvPr id="173" name="Picture 6" descr="Picture 6"/>
            <p:cNvPicPr>
              <a:picLocks noChangeAspect="1"/>
            </p:cNvPicPr>
            <p:nvPr/>
          </p:nvPicPr>
          <p:blipFill>
            <a:blip r:embed="rId3"/>
            <a:srcRect t="4990" r="2295" b="36197"/>
            <a:stretch>
              <a:fillRect/>
            </a:stretch>
          </p:blipFill>
          <p:spPr>
            <a:xfrm>
              <a:off x="0" y="3414424"/>
              <a:ext cx="7660012" cy="3458152"/>
            </a:xfrm>
            <a:prstGeom prst="rect">
              <a:avLst/>
            </a:prstGeom>
            <a:ln w="12700" cap="flat">
              <a:noFill/>
              <a:miter lim="400000"/>
            </a:ln>
            <a:effectLst/>
          </p:spPr>
        </p:pic>
        <p:pic>
          <p:nvPicPr>
            <p:cNvPr id="174" name="Picture 8" descr="Picture 8"/>
            <p:cNvPicPr>
              <a:picLocks noChangeAspect="1"/>
            </p:cNvPicPr>
            <p:nvPr/>
          </p:nvPicPr>
          <p:blipFill>
            <a:blip r:embed="rId4"/>
            <a:srcRect t="27989" r="2979" b="13935"/>
            <a:stretch>
              <a:fillRect/>
            </a:stretch>
          </p:blipFill>
          <p:spPr>
            <a:xfrm>
              <a:off x="0" y="0"/>
              <a:ext cx="7638065" cy="3429000"/>
            </a:xfrm>
            <a:prstGeom prst="rect">
              <a:avLst/>
            </a:prstGeom>
            <a:ln w="12700" cap="flat">
              <a:noFill/>
              <a:miter lim="400000"/>
            </a:ln>
            <a:effectLst/>
          </p:spPr>
        </p:pic>
        <p:pic>
          <p:nvPicPr>
            <p:cNvPr id="175" name="Picture 4" descr="Picture 4"/>
            <p:cNvPicPr>
              <a:picLocks noChangeAspect="1"/>
            </p:cNvPicPr>
            <p:nvPr/>
          </p:nvPicPr>
          <p:blipFill>
            <a:blip r:embed="rId5"/>
            <a:srcRect t="18453" r="6842" b="18453"/>
            <a:stretch>
              <a:fillRect/>
            </a:stretch>
          </p:blipFill>
          <p:spPr>
            <a:xfrm>
              <a:off x="3745" y="10275625"/>
              <a:ext cx="7669414" cy="3451750"/>
            </a:xfrm>
            <a:prstGeom prst="rect">
              <a:avLst/>
            </a:prstGeom>
            <a:ln w="12700" cap="flat">
              <a:noFill/>
              <a:miter lim="400000"/>
            </a:ln>
            <a:effectLst/>
          </p:spPr>
        </p:pic>
        <p:pic>
          <p:nvPicPr>
            <p:cNvPr id="176" name="Picture 7" descr="Picture 7"/>
            <p:cNvPicPr>
              <a:picLocks noChangeAspect="1"/>
            </p:cNvPicPr>
            <p:nvPr/>
          </p:nvPicPr>
          <p:blipFill>
            <a:blip r:embed="rId6"/>
            <a:srcRect t="32295" r="2163" b="9302"/>
            <a:stretch>
              <a:fillRect/>
            </a:stretch>
          </p:blipFill>
          <p:spPr>
            <a:xfrm>
              <a:off x="0" y="6858000"/>
              <a:ext cx="7659097" cy="3429000"/>
            </a:xfrm>
            <a:prstGeom prst="rect">
              <a:avLst/>
            </a:prstGeom>
            <a:ln w="12700" cap="flat">
              <a:noFill/>
              <a:miter lim="400000"/>
            </a:ln>
            <a:effectLst/>
          </p:spPr>
        </p:pic>
      </p:grpSp>
      <p:sp>
        <p:nvSpPr>
          <p:cNvPr id="178" name="Rectangle"/>
          <p:cNvSpPr/>
          <p:nvPr/>
        </p:nvSpPr>
        <p:spPr>
          <a:xfrm>
            <a:off x="16546923" y="-1"/>
            <a:ext cx="7872597" cy="13716001"/>
          </a:xfrm>
          <a:prstGeom prst="rect">
            <a:avLst/>
          </a:prstGeom>
          <a:solidFill>
            <a:srgbClr val="EEF0F0">
              <a:alpha val="1439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9" name="But there is an urgent need to establish effective communication links for disaster response and coordination,…"/>
          <p:cNvSpPr txBox="1">
            <a:spLocks noGrp="1"/>
          </p:cNvSpPr>
          <p:nvPr>
            <p:ph type="body" sz="half" idx="1"/>
          </p:nvPr>
        </p:nvSpPr>
        <p:spPr>
          <a:xfrm>
            <a:off x="1206500" y="3551945"/>
            <a:ext cx="14152913" cy="8256631"/>
          </a:xfrm>
          <a:prstGeom prst="rect">
            <a:avLst/>
          </a:prstGeom>
        </p:spPr>
        <p:txBody>
          <a:bodyPr>
            <a:normAutofit fontScale="92500" lnSpcReduction="10000"/>
          </a:bodyPr>
          <a:lstStyle/>
          <a:p>
            <a:pPr marL="482600" indent="-482600" algn="just" defTabSz="784225">
              <a:lnSpc>
                <a:spcPct val="100000"/>
              </a:lnSpc>
              <a:spcBef>
                <a:spcPts val="1800"/>
              </a:spcBef>
              <a:defRPr sz="3325">
                <a:solidFill>
                  <a:srgbClr val="222222"/>
                </a:solidFill>
                <a:latin typeface="Avenir"/>
                <a:ea typeface="Avenir"/>
                <a:cs typeface="Avenir"/>
                <a:sym typeface="Avenir Roman"/>
              </a:defRPr>
            </a:pPr>
            <a:r>
              <a:rPr lang="es-ES" dirty="0"/>
              <a:t>Se necesitan establecer urgentemente enlaces de comunicación eficaces para responder y coordinarse ante una </a:t>
            </a:r>
            <a:r>
              <a:rPr lang="es-ES" dirty="0" smtClean="0"/>
              <a:t>catástrofe</a:t>
            </a:r>
            <a:r>
              <a:rPr lang="es-ES" dirty="0"/>
              <a:t>:</a:t>
            </a:r>
            <a:endParaRPr dirty="0"/>
          </a:p>
          <a:p>
            <a:pPr marL="1061719" lvl="1" indent="-482600" algn="just" defTabSz="784225">
              <a:lnSpc>
                <a:spcPct val="100000"/>
              </a:lnSpc>
              <a:spcBef>
                <a:spcPts val="1800"/>
              </a:spcBef>
              <a:defRPr sz="3325">
                <a:solidFill>
                  <a:srgbClr val="222222"/>
                </a:solidFill>
                <a:latin typeface="Avenir"/>
                <a:ea typeface="Avenir"/>
                <a:cs typeface="Avenir"/>
                <a:sym typeface="Avenir Roman"/>
              </a:defRPr>
            </a:pPr>
            <a:r>
              <a:rPr lang="es-ES" dirty="0"/>
              <a:t>A nivel nacional, entre las partes interesadas que actúan en la respuesta y la recuperación.</a:t>
            </a:r>
            <a:endParaRPr dirty="0"/>
          </a:p>
          <a:p>
            <a:pPr marL="1061719" lvl="1" indent="-482600" algn="just" defTabSz="784225">
              <a:lnSpc>
                <a:spcPct val="100000"/>
              </a:lnSpc>
              <a:spcBef>
                <a:spcPts val="1800"/>
              </a:spcBef>
              <a:defRPr sz="3325">
                <a:solidFill>
                  <a:srgbClr val="222222"/>
                </a:solidFill>
                <a:latin typeface="Avenir"/>
                <a:ea typeface="Avenir"/>
                <a:cs typeface="Avenir"/>
                <a:sym typeface="Avenir Roman"/>
              </a:defRPr>
            </a:pPr>
            <a:r>
              <a:rPr lang="es-ES" dirty="0"/>
              <a:t>A nivel internacional, entre las organizaciones internacionales y las ONG. </a:t>
            </a:r>
            <a:endParaRPr lang="en-US" altLang="zh-CN" dirty="0"/>
          </a:p>
          <a:p>
            <a:pPr marL="1061719" lvl="1" indent="-482600" algn="just" defTabSz="784225">
              <a:lnSpc>
                <a:spcPct val="100000"/>
              </a:lnSpc>
              <a:spcBef>
                <a:spcPts val="1800"/>
              </a:spcBef>
              <a:defRPr sz="3325">
                <a:solidFill>
                  <a:srgbClr val="222222"/>
                </a:solidFill>
                <a:latin typeface="Avenir"/>
                <a:ea typeface="Avenir"/>
                <a:cs typeface="Avenir"/>
                <a:sym typeface="Avenir Roman"/>
              </a:defRPr>
            </a:pPr>
            <a:r>
              <a:rPr lang="es-ES" dirty="0"/>
              <a:t>Es necesario mejorar la cooperación internacional para que haya conectividad en zonas rurales y distantes, así como en zonas del país en las que ha sido destruida la infraestructura de telecomunicaciones/TIC existente</a:t>
            </a:r>
            <a:r>
              <a:rPr dirty="0"/>
              <a:t>. </a:t>
            </a:r>
          </a:p>
          <a:p>
            <a:pPr marL="482600" indent="-482600" defTabSz="784225">
              <a:lnSpc>
                <a:spcPct val="100000"/>
              </a:lnSpc>
              <a:spcBef>
                <a:spcPts val="1800"/>
              </a:spcBef>
              <a:defRPr sz="3325">
                <a:solidFill>
                  <a:srgbClr val="222222"/>
                </a:solidFill>
                <a:latin typeface="Avenir"/>
                <a:ea typeface="Avenir"/>
                <a:cs typeface="Avenir"/>
                <a:sym typeface="Avenir Roman"/>
              </a:defRPr>
            </a:pPr>
            <a:r>
              <a:rPr lang="es-ES" dirty="0">
                <a:latin typeface="Avenir Heavy"/>
                <a:ea typeface="Avenir Heavy"/>
                <a:cs typeface="Avenir Heavy"/>
                <a:sym typeface="Avenir Heavy"/>
              </a:rPr>
              <a:t>Es fundamental importar equipos de telecomunicaciones para restablecer las comunicaciones que ayudarán a llevar a cabo actividades humanitarias y de recuperación. Para algunos Gobiernos también es fundamental recibir equipos de telecomunicaciones para ayudar a gestionar la catástrofe; la UIT presta asistencia periódica a los Gobiernos, en particular con equipos de satélite</a:t>
            </a:r>
            <a:r>
              <a:rPr lang="en-US" sz="3400" dirty="0">
                <a:solidFill>
                  <a:srgbClr val="222222"/>
                </a:solidFill>
                <a:latin typeface="Avenir"/>
                <a:sym typeface="Avenir Roman"/>
              </a:rPr>
              <a:t>.</a:t>
            </a:r>
            <a:br>
              <a:rPr lang="en-US" sz="3400" dirty="0">
                <a:solidFill>
                  <a:srgbClr val="222222"/>
                </a:solidFill>
                <a:latin typeface="Avenir"/>
                <a:sym typeface="Avenir Roman"/>
              </a:rPr>
            </a:br>
            <a:endParaRPr sz="3400" dirty="0">
              <a:solidFill>
                <a:srgbClr val="222222"/>
              </a:solidFill>
              <a:latin typeface="Avenir"/>
            </a:endParaRPr>
          </a:p>
        </p:txBody>
      </p:sp>
      <p:sp>
        <p:nvSpPr>
          <p:cNvPr id="180" name="When Disaster Strikes…"/>
          <p:cNvSpPr txBox="1">
            <a:spLocks noGrp="1"/>
          </p:cNvSpPr>
          <p:nvPr>
            <p:ph type="title"/>
          </p:nvPr>
        </p:nvSpPr>
        <p:spPr>
          <a:prstGeom prst="rect">
            <a:avLst/>
          </a:prstGeom>
        </p:spPr>
        <p:txBody>
          <a:bodyPr/>
          <a:lstStyle>
            <a:lvl1pPr defTabSz="1999437">
              <a:defRPr sz="6969" b="0" spc="-139">
                <a:solidFill>
                  <a:srgbClr val="0C2A67"/>
                </a:solidFill>
                <a:latin typeface="Avenir Heavy"/>
                <a:ea typeface="Avenir Heavy"/>
                <a:cs typeface="Avenir Heavy"/>
                <a:sym typeface="Avenir Heavy"/>
              </a:defRPr>
            </a:lvl1pPr>
          </a:lstStyle>
          <a:p>
            <a:r>
              <a:rPr lang="en-US" dirty="0" err="1"/>
              <a:t>En</a:t>
            </a:r>
            <a:r>
              <a:rPr lang="en-US" dirty="0"/>
              <a:t> </a:t>
            </a:r>
            <a:r>
              <a:rPr lang="en-US" dirty="0" err="1"/>
              <a:t>caso</a:t>
            </a:r>
            <a:r>
              <a:rPr lang="en-US" dirty="0"/>
              <a:t> de </a:t>
            </a:r>
            <a:r>
              <a:rPr lang="en-US" dirty="0" err="1"/>
              <a:t>catástrofe</a:t>
            </a:r>
            <a:r>
              <a:rPr lang="en-US" dirty="0"/>
              <a:t>...</a:t>
            </a:r>
            <a:endParaRPr dirty="0"/>
          </a:p>
        </p:txBody>
      </p:sp>
      <p:pic>
        <p:nvPicPr>
          <p:cNvPr id="181" name="Picture 4" descr="Picture 4"/>
          <p:cNvPicPr>
            <a:picLocks noChangeAspect="1"/>
          </p:cNvPicPr>
          <p:nvPr/>
        </p:nvPicPr>
        <p:blipFill>
          <a:blip r:embed="rId7"/>
          <a:stretch>
            <a:fillRect/>
          </a:stretch>
        </p:blipFill>
        <p:spPr>
          <a:xfrm>
            <a:off x="22752792" y="400831"/>
            <a:ext cx="1451072" cy="1451072"/>
          </a:xfrm>
          <a:prstGeom prst="rect">
            <a:avLst/>
          </a:prstGeom>
          <a:ln w="12700">
            <a:miter lim="400000"/>
          </a:ln>
        </p:spPr>
      </p:pic>
      <p:pic>
        <p:nvPicPr>
          <p:cNvPr id="182" name="Screen Shot 2022-05-31 at 13.59.43.png" descr="Screen Shot 2022-05-31 at 13.59.43.png"/>
          <p:cNvPicPr>
            <a:picLocks noChangeAspect="1"/>
          </p:cNvPicPr>
          <p:nvPr/>
        </p:nvPicPr>
        <p:blipFill>
          <a:blip r:embed="rId8"/>
          <a:srcRect l="15197" t="16183" r="21597" b="19989"/>
          <a:stretch>
            <a:fillRect/>
          </a:stretch>
        </p:blipFill>
        <p:spPr>
          <a:xfrm>
            <a:off x="21168090" y="592488"/>
            <a:ext cx="1181107" cy="1007667"/>
          </a:xfrm>
          <a:custGeom>
            <a:avLst/>
            <a:gdLst/>
            <a:ahLst/>
            <a:cxnLst>
              <a:cxn ang="0">
                <a:pos x="wd2" y="hd2"/>
              </a:cxn>
              <a:cxn ang="5400000">
                <a:pos x="wd2" y="hd2"/>
              </a:cxn>
              <a:cxn ang="10800000">
                <a:pos x="wd2" y="hd2"/>
              </a:cxn>
              <a:cxn ang="16200000">
                <a:pos x="wd2" y="hd2"/>
              </a:cxn>
            </a:cxnLst>
            <a:rect l="0" t="0" r="r" b="b"/>
            <a:pathLst>
              <a:path w="21441" h="21023" extrusionOk="0">
                <a:moveTo>
                  <a:pt x="13423" y="0"/>
                </a:moveTo>
                <a:cubicBezTo>
                  <a:pt x="12862" y="0"/>
                  <a:pt x="12760" y="158"/>
                  <a:pt x="12760" y="944"/>
                </a:cubicBezTo>
                <a:cubicBezTo>
                  <a:pt x="12760" y="1791"/>
                  <a:pt x="12873" y="1908"/>
                  <a:pt x="13970" y="2227"/>
                </a:cubicBezTo>
                <a:cubicBezTo>
                  <a:pt x="15232" y="2594"/>
                  <a:pt x="15972" y="3252"/>
                  <a:pt x="15505" y="3585"/>
                </a:cubicBezTo>
                <a:cubicBezTo>
                  <a:pt x="15361" y="3688"/>
                  <a:pt x="14921" y="3627"/>
                  <a:pt x="14525" y="3453"/>
                </a:cubicBezTo>
                <a:cubicBezTo>
                  <a:pt x="13222" y="2880"/>
                  <a:pt x="12760" y="3040"/>
                  <a:pt x="12760" y="4057"/>
                </a:cubicBezTo>
                <a:cubicBezTo>
                  <a:pt x="12760" y="4739"/>
                  <a:pt x="12920" y="5033"/>
                  <a:pt x="13372" y="5192"/>
                </a:cubicBezTo>
                <a:cubicBezTo>
                  <a:pt x="14481" y="5581"/>
                  <a:pt x="15766" y="6944"/>
                  <a:pt x="16355" y="8346"/>
                </a:cubicBezTo>
                <a:cubicBezTo>
                  <a:pt x="16864" y="9557"/>
                  <a:pt x="17047" y="9729"/>
                  <a:pt x="17818" y="9729"/>
                </a:cubicBezTo>
                <a:cubicBezTo>
                  <a:pt x="18302" y="9729"/>
                  <a:pt x="18776" y="9569"/>
                  <a:pt x="18877" y="9381"/>
                </a:cubicBezTo>
                <a:cubicBezTo>
                  <a:pt x="19008" y="9136"/>
                  <a:pt x="19140" y="9136"/>
                  <a:pt x="19352" y="9381"/>
                </a:cubicBezTo>
                <a:cubicBezTo>
                  <a:pt x="19515" y="9569"/>
                  <a:pt x="20009" y="9729"/>
                  <a:pt x="20447" y="9729"/>
                </a:cubicBezTo>
                <a:cubicBezTo>
                  <a:pt x="21238" y="9729"/>
                  <a:pt x="21244" y="9714"/>
                  <a:pt x="21074" y="8280"/>
                </a:cubicBezTo>
                <a:cubicBezTo>
                  <a:pt x="20843" y="6330"/>
                  <a:pt x="19673" y="3962"/>
                  <a:pt x="18228" y="2492"/>
                </a:cubicBezTo>
                <a:cubicBezTo>
                  <a:pt x="17005" y="1247"/>
                  <a:pt x="14606" y="0"/>
                  <a:pt x="13423" y="0"/>
                </a:cubicBezTo>
                <a:close/>
                <a:moveTo>
                  <a:pt x="13293" y="6276"/>
                </a:moveTo>
                <a:cubicBezTo>
                  <a:pt x="12530" y="6276"/>
                  <a:pt x="12581" y="7904"/>
                  <a:pt x="13372" y="8893"/>
                </a:cubicBezTo>
                <a:cubicBezTo>
                  <a:pt x="13789" y="9413"/>
                  <a:pt x="14295" y="9673"/>
                  <a:pt x="14972" y="9696"/>
                </a:cubicBezTo>
                <a:cubicBezTo>
                  <a:pt x="15854" y="9725"/>
                  <a:pt x="15948" y="9656"/>
                  <a:pt x="15815" y="9067"/>
                </a:cubicBezTo>
                <a:cubicBezTo>
                  <a:pt x="15603" y="8129"/>
                  <a:pt x="13929" y="6276"/>
                  <a:pt x="13293" y="6276"/>
                </a:cubicBezTo>
                <a:close/>
                <a:moveTo>
                  <a:pt x="11189" y="9025"/>
                </a:moveTo>
                <a:cubicBezTo>
                  <a:pt x="11123" y="9010"/>
                  <a:pt x="11035" y="9019"/>
                  <a:pt x="10923" y="9042"/>
                </a:cubicBezTo>
                <a:cubicBezTo>
                  <a:pt x="10773" y="9072"/>
                  <a:pt x="10574" y="9126"/>
                  <a:pt x="10310" y="9207"/>
                </a:cubicBezTo>
                <a:cubicBezTo>
                  <a:pt x="9565" y="9437"/>
                  <a:pt x="9228" y="9731"/>
                  <a:pt x="9172" y="10184"/>
                </a:cubicBezTo>
                <a:cubicBezTo>
                  <a:pt x="9123" y="10577"/>
                  <a:pt x="8853" y="10860"/>
                  <a:pt x="8480" y="10921"/>
                </a:cubicBezTo>
                <a:cubicBezTo>
                  <a:pt x="7986" y="11003"/>
                  <a:pt x="7875" y="11226"/>
                  <a:pt x="7875" y="12080"/>
                </a:cubicBezTo>
                <a:cubicBezTo>
                  <a:pt x="7875" y="12935"/>
                  <a:pt x="7986" y="13150"/>
                  <a:pt x="8480" y="13231"/>
                </a:cubicBezTo>
                <a:cubicBezTo>
                  <a:pt x="9058" y="13326"/>
                  <a:pt x="9101" y="13506"/>
                  <a:pt x="9230" y="16576"/>
                </a:cubicBezTo>
                <a:cubicBezTo>
                  <a:pt x="9352" y="19509"/>
                  <a:pt x="9429" y="19886"/>
                  <a:pt x="10008" y="20427"/>
                </a:cubicBezTo>
                <a:cubicBezTo>
                  <a:pt x="10461" y="20850"/>
                  <a:pt x="11077" y="21023"/>
                  <a:pt x="12112" y="21023"/>
                </a:cubicBezTo>
                <a:lnTo>
                  <a:pt x="13567" y="21023"/>
                </a:lnTo>
                <a:lnTo>
                  <a:pt x="13567" y="19781"/>
                </a:lnTo>
                <a:cubicBezTo>
                  <a:pt x="13567" y="18579"/>
                  <a:pt x="13541" y="18542"/>
                  <a:pt x="12551" y="18448"/>
                </a:cubicBezTo>
                <a:lnTo>
                  <a:pt x="11535" y="18357"/>
                </a:lnTo>
                <a:lnTo>
                  <a:pt x="11535" y="15840"/>
                </a:lnTo>
                <a:lnTo>
                  <a:pt x="11535" y="13331"/>
                </a:lnTo>
                <a:lnTo>
                  <a:pt x="12551" y="13240"/>
                </a:lnTo>
                <a:cubicBezTo>
                  <a:pt x="13510" y="13148"/>
                  <a:pt x="13567" y="13079"/>
                  <a:pt x="13567" y="12080"/>
                </a:cubicBezTo>
                <a:cubicBezTo>
                  <a:pt x="13567" y="11082"/>
                  <a:pt x="13510" y="11013"/>
                  <a:pt x="12551" y="10921"/>
                </a:cubicBezTo>
                <a:cubicBezTo>
                  <a:pt x="11633" y="10833"/>
                  <a:pt x="11530" y="10729"/>
                  <a:pt x="11456" y="9853"/>
                </a:cubicBezTo>
                <a:cubicBezTo>
                  <a:pt x="11410" y="9308"/>
                  <a:pt x="11387" y="9071"/>
                  <a:pt x="11189" y="9025"/>
                </a:cubicBezTo>
                <a:close/>
                <a:moveTo>
                  <a:pt x="4100" y="11294"/>
                </a:moveTo>
                <a:cubicBezTo>
                  <a:pt x="3299" y="11241"/>
                  <a:pt x="2468" y="11365"/>
                  <a:pt x="1910" y="11691"/>
                </a:cubicBezTo>
                <a:cubicBezTo>
                  <a:pt x="626" y="12442"/>
                  <a:pt x="-9" y="14276"/>
                  <a:pt x="1" y="16105"/>
                </a:cubicBezTo>
                <a:cubicBezTo>
                  <a:pt x="10" y="17933"/>
                  <a:pt x="662" y="19757"/>
                  <a:pt x="1953" y="20493"/>
                </a:cubicBezTo>
                <a:cubicBezTo>
                  <a:pt x="3081" y="21135"/>
                  <a:pt x="4679" y="21161"/>
                  <a:pt x="5699" y="20551"/>
                </a:cubicBezTo>
                <a:cubicBezTo>
                  <a:pt x="6534" y="20052"/>
                  <a:pt x="7328" y="18944"/>
                  <a:pt x="7328" y="18282"/>
                </a:cubicBezTo>
                <a:cubicBezTo>
                  <a:pt x="7328" y="17706"/>
                  <a:pt x="5308" y="17768"/>
                  <a:pt x="4885" y="18357"/>
                </a:cubicBezTo>
                <a:cubicBezTo>
                  <a:pt x="4378" y="19063"/>
                  <a:pt x="3091" y="18938"/>
                  <a:pt x="2609" y="18141"/>
                </a:cubicBezTo>
                <a:cubicBezTo>
                  <a:pt x="2383" y="17768"/>
                  <a:pt x="2258" y="17350"/>
                  <a:pt x="2335" y="17206"/>
                </a:cubicBezTo>
                <a:cubicBezTo>
                  <a:pt x="2412" y="17061"/>
                  <a:pt x="3627" y="16941"/>
                  <a:pt x="5037" y="16941"/>
                </a:cubicBezTo>
                <a:lnTo>
                  <a:pt x="7601" y="16941"/>
                </a:lnTo>
                <a:lnTo>
                  <a:pt x="7601" y="15831"/>
                </a:lnTo>
                <a:cubicBezTo>
                  <a:pt x="7601" y="14327"/>
                  <a:pt x="7004" y="12792"/>
                  <a:pt x="6103" y="11973"/>
                </a:cubicBezTo>
                <a:cubicBezTo>
                  <a:pt x="5672" y="11581"/>
                  <a:pt x="4901" y="11347"/>
                  <a:pt x="4100" y="11294"/>
                </a:cubicBezTo>
                <a:close/>
                <a:moveTo>
                  <a:pt x="17767" y="11294"/>
                </a:moveTo>
                <a:cubicBezTo>
                  <a:pt x="15396" y="11294"/>
                  <a:pt x="14114" y="12975"/>
                  <a:pt x="14114" y="16088"/>
                </a:cubicBezTo>
                <a:cubicBezTo>
                  <a:pt x="14115" y="18193"/>
                  <a:pt x="14800" y="19765"/>
                  <a:pt x="16016" y="20468"/>
                </a:cubicBezTo>
                <a:cubicBezTo>
                  <a:pt x="17977" y="21600"/>
                  <a:pt x="20292" y="20776"/>
                  <a:pt x="21053" y="18671"/>
                </a:cubicBezTo>
                <a:cubicBezTo>
                  <a:pt x="21575" y="17225"/>
                  <a:pt x="21591" y="17255"/>
                  <a:pt x="20390" y="17255"/>
                </a:cubicBezTo>
                <a:cubicBezTo>
                  <a:pt x="19565" y="17255"/>
                  <a:pt x="19239" y="17428"/>
                  <a:pt x="18891" y="18042"/>
                </a:cubicBezTo>
                <a:cubicBezTo>
                  <a:pt x="18317" y="19055"/>
                  <a:pt x="17552" y="19040"/>
                  <a:pt x="16845" y="18001"/>
                </a:cubicBezTo>
                <a:cubicBezTo>
                  <a:pt x="16172" y="17011"/>
                  <a:pt x="16108" y="15183"/>
                  <a:pt x="16708" y="14192"/>
                </a:cubicBezTo>
                <a:cubicBezTo>
                  <a:pt x="17237" y="13320"/>
                  <a:pt x="18337" y="13278"/>
                  <a:pt x="18790" y="14117"/>
                </a:cubicBezTo>
                <a:cubicBezTo>
                  <a:pt x="19043" y="14585"/>
                  <a:pt x="19420" y="14747"/>
                  <a:pt x="20282" y="14747"/>
                </a:cubicBezTo>
                <a:cubicBezTo>
                  <a:pt x="20917" y="14747"/>
                  <a:pt x="21442" y="14673"/>
                  <a:pt x="21442" y="14581"/>
                </a:cubicBezTo>
                <a:cubicBezTo>
                  <a:pt x="21442" y="14489"/>
                  <a:pt x="21265" y="13934"/>
                  <a:pt x="21053" y="13347"/>
                </a:cubicBezTo>
                <a:cubicBezTo>
                  <a:pt x="20573" y="12022"/>
                  <a:pt x="19416" y="11294"/>
                  <a:pt x="17767" y="11294"/>
                </a:cubicBezTo>
                <a:close/>
                <a:moveTo>
                  <a:pt x="3927" y="13173"/>
                </a:moveTo>
                <a:cubicBezTo>
                  <a:pt x="4366" y="13173"/>
                  <a:pt x="5482" y="14581"/>
                  <a:pt x="5253" y="14846"/>
                </a:cubicBezTo>
                <a:cubicBezTo>
                  <a:pt x="4976" y="15165"/>
                  <a:pt x="2498" y="15103"/>
                  <a:pt x="2320" y="14771"/>
                </a:cubicBezTo>
                <a:cubicBezTo>
                  <a:pt x="2147" y="14447"/>
                  <a:pt x="3427" y="13173"/>
                  <a:pt x="3927" y="13173"/>
                </a:cubicBezTo>
                <a:close/>
              </a:path>
            </a:pathLst>
          </a:custGeom>
          <a:ln w="12700">
            <a:miter lim="400000"/>
          </a:ln>
        </p:spPr>
      </p:pic>
      <p:sp>
        <p:nvSpPr>
          <p:cNvPr id="183" name="…Telecommunication links are often disrupted and mobile networks are down"/>
          <p:cNvSpPr txBox="1"/>
          <p:nvPr/>
        </p:nvSpPr>
        <p:spPr>
          <a:xfrm>
            <a:off x="1206500" y="2386902"/>
            <a:ext cx="14152913" cy="459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lnSpc>
                <a:spcPct val="80000"/>
              </a:lnSpc>
              <a:spcBef>
                <a:spcPts val="900"/>
              </a:spcBef>
              <a:defRPr sz="2900">
                <a:solidFill>
                  <a:srgbClr val="142963"/>
                </a:solidFill>
                <a:latin typeface="Avenir Book"/>
                <a:ea typeface="Avenir Book"/>
                <a:cs typeface="Avenir Book"/>
                <a:sym typeface="Avenir Book"/>
              </a:defRPr>
            </a:lvl1pPr>
          </a:lstStyle>
          <a:p>
            <a:r>
              <a:rPr lang="es-ES" dirty="0"/>
              <a:t>… suelen verse interrumpidos los enlaces de telecomunicaciones y las redes móviles</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ampere Convention"/>
          <p:cNvSpPr txBox="1">
            <a:spLocks noGrp="1"/>
          </p:cNvSpPr>
          <p:nvPr>
            <p:ph type="title"/>
          </p:nvPr>
        </p:nvSpPr>
        <p:spPr>
          <a:xfrm>
            <a:off x="1206500" y="4422038"/>
            <a:ext cx="10922000" cy="1642903"/>
          </a:xfrm>
          <a:prstGeom prst="rect">
            <a:avLst/>
          </a:prstGeom>
        </p:spPr>
        <p:txBody>
          <a:bodyPr anchor="t">
            <a:normAutofit fontScale="90000"/>
          </a:bodyPr>
          <a:lstStyle>
            <a:lvl1pPr>
              <a:defRPr b="0">
                <a:solidFill>
                  <a:srgbClr val="0C2A67"/>
                </a:solidFill>
                <a:latin typeface="Avenir Heavy"/>
                <a:ea typeface="Avenir Heavy"/>
                <a:cs typeface="Avenir Heavy"/>
                <a:sym typeface="Avenir Heavy"/>
              </a:defRPr>
            </a:lvl1pPr>
          </a:lstStyle>
          <a:p>
            <a:r>
              <a:rPr lang="es-ES" dirty="0"/>
              <a:t>El Convenio de Tampere</a:t>
            </a:r>
            <a:endParaRPr dirty="0"/>
          </a:p>
        </p:txBody>
      </p:sp>
      <p:sp>
        <p:nvSpPr>
          <p:cNvPr id="186" name="An international Treaty “on the Provision of Telecommunication Resources for Disaster Mitigation and Relief Operations”"/>
          <p:cNvSpPr txBox="1">
            <a:spLocks noGrp="1"/>
          </p:cNvSpPr>
          <p:nvPr>
            <p:ph type="body" sz="quarter" idx="1"/>
          </p:nvPr>
        </p:nvSpPr>
        <p:spPr>
          <a:prstGeom prst="rect">
            <a:avLst/>
          </a:prstGeom>
        </p:spPr>
        <p:txBody>
          <a:bodyPr/>
          <a:lstStyle>
            <a:lvl1pPr>
              <a:spcBef>
                <a:spcPts val="1700"/>
              </a:spcBef>
              <a:defRPr sz="3500" b="0">
                <a:latin typeface="Avenir Book"/>
                <a:ea typeface="Avenir Book"/>
                <a:cs typeface="Avenir Book"/>
                <a:sym typeface="Avenir Book"/>
              </a:defRPr>
            </a:lvl1pPr>
          </a:lstStyle>
          <a:p>
            <a:r>
              <a:rPr lang="es-ES" dirty="0"/>
              <a:t>Un</a:t>
            </a:r>
            <a:r>
              <a:rPr dirty="0"/>
              <a:t> </a:t>
            </a:r>
            <a:r>
              <a:rPr lang="es-ES" dirty="0">
                <a:hlinkClick r:id="rId3"/>
              </a:rPr>
              <a:t>tratado internacional</a:t>
            </a:r>
            <a:r>
              <a:rPr lang="es-ES" dirty="0"/>
              <a:t> "sobre el suministro de recursos de telecomunicaciones para la mitigación de catástrofes y las operaciones de socorro en caso de catástrofe“.</a:t>
            </a:r>
            <a:r>
              <a:rPr lang="en-GB" dirty="0"/>
              <a:t> </a:t>
            </a:r>
            <a:endParaRPr dirty="0"/>
          </a:p>
        </p:txBody>
      </p:sp>
      <p:sp>
        <p:nvSpPr>
          <p:cNvPr id="187" name="Line"/>
          <p:cNvSpPr/>
          <p:nvPr/>
        </p:nvSpPr>
        <p:spPr>
          <a:xfrm>
            <a:off x="1215480" y="6849019"/>
            <a:ext cx="2208920" cy="1"/>
          </a:xfrm>
          <a:prstGeom prst="line">
            <a:avLst/>
          </a:prstGeom>
          <a:ln w="25400">
            <a:solidFill>
              <a:srgbClr val="000000"/>
            </a:solidFill>
            <a:miter lim="400000"/>
          </a:ln>
        </p:spPr>
        <p:txBody>
          <a:bodyPr lIns="50800" tIns="50800" rIns="50800" bIns="50800" anchor="ctr"/>
          <a:lstStyle/>
          <a:p>
            <a:endParaRPr/>
          </a:p>
        </p:txBody>
      </p:sp>
      <p:pic>
        <p:nvPicPr>
          <p:cNvPr id="188" name="tamperehall_shadow.jpg" descr="tamperehall_shadow.jpg"/>
          <p:cNvPicPr>
            <a:picLocks noChangeAspect="1"/>
          </p:cNvPicPr>
          <p:nvPr/>
        </p:nvPicPr>
        <p:blipFill>
          <a:blip r:embed="rId4"/>
          <a:stretch>
            <a:fillRect/>
          </a:stretch>
        </p:blipFill>
        <p:spPr>
          <a:xfrm>
            <a:off x="14232914" y="3029102"/>
            <a:ext cx="6807629" cy="8622996"/>
          </a:xfrm>
          <a:prstGeom prst="rect">
            <a:avLst/>
          </a:prstGeom>
          <a:ln w="12700">
            <a:miter lim="400000"/>
          </a:ln>
          <a:effectLst>
            <a:outerShdw blurRad="101600" dist="128252" dir="5400000" rotWithShape="0">
              <a:srgbClr val="000000">
                <a:alpha val="51218"/>
              </a:srgbClr>
            </a:outerShdw>
          </a:effectLst>
        </p:spPr>
      </p:pic>
      <p:pic>
        <p:nvPicPr>
          <p:cNvPr id="189" name="Picture 4" descr="Picture 4"/>
          <p:cNvPicPr>
            <a:picLocks noChangeAspect="1"/>
          </p:cNvPicPr>
          <p:nvPr/>
        </p:nvPicPr>
        <p:blipFill>
          <a:blip r:embed="rId5"/>
          <a:stretch>
            <a:fillRect/>
          </a:stretch>
        </p:blipFill>
        <p:spPr>
          <a:xfrm>
            <a:off x="22752792" y="400831"/>
            <a:ext cx="1451072" cy="1451072"/>
          </a:xfrm>
          <a:prstGeom prst="rect">
            <a:avLst/>
          </a:prstGeom>
          <a:ln w="12700">
            <a:miter lim="400000"/>
          </a:ln>
        </p:spPr>
      </p:pic>
      <p:pic>
        <p:nvPicPr>
          <p:cNvPr id="190" name="Screen Shot 2022-05-31 at 13.59.43.png" descr="Screen Shot 2022-05-31 at 13.59.43.png"/>
          <p:cNvPicPr>
            <a:picLocks noChangeAspect="1"/>
          </p:cNvPicPr>
          <p:nvPr/>
        </p:nvPicPr>
        <p:blipFill>
          <a:blip r:embed="rId6"/>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s-ES" dirty="0"/>
              <a:t>El Convenio de </a:t>
            </a:r>
            <a:r>
              <a:rPr dirty="0"/>
              <a:t>Tampere</a:t>
            </a:r>
          </a:p>
        </p:txBody>
      </p:sp>
      <p:sp>
        <p:nvSpPr>
          <p:cNvPr id="193" name="Backgroun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s-ES" dirty="0"/>
              <a:t>Antecedentes</a:t>
            </a:r>
            <a:endParaRPr dirty="0"/>
          </a:p>
        </p:txBody>
      </p:sp>
      <p:sp>
        <p:nvSpPr>
          <p:cNvPr id="194" name="International Conference on Disaster Communications (Tampere, Finland, 1991), adopted the Tampere Declaration on Disaster Communication.…"/>
          <p:cNvSpPr txBox="1">
            <a:spLocks noGrp="1"/>
          </p:cNvSpPr>
          <p:nvPr>
            <p:ph type="body" idx="1"/>
          </p:nvPr>
        </p:nvSpPr>
        <p:spPr>
          <a:prstGeom prst="rect">
            <a:avLst/>
          </a:prstGeom>
        </p:spPr>
        <p:txBody>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La Conferencia internacional sobre comunicaciones en casos de desastre (</a:t>
            </a:r>
            <a:r>
              <a:rPr lang="es-ES" dirty="0" err="1"/>
              <a:t>Tampere</a:t>
            </a:r>
            <a:r>
              <a:rPr lang="es-ES" dirty="0"/>
              <a:t>, Finlandia, 1998) adoptó la Declaración de </a:t>
            </a:r>
            <a:r>
              <a:rPr lang="es-ES" dirty="0" err="1"/>
              <a:t>Tampere</a:t>
            </a:r>
            <a:r>
              <a:rPr lang="es-ES" dirty="0"/>
              <a:t> sobre Comunicaciones de Socorro en Caso de Catástrofe. </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La declaración se basa en 50 instrumentos de reglamentación internacionales, incluida la Constitución de la UIT, para pedir que se otorgue prioridad absoluta a las comunicaciones de salvamento en caso de emergencia.</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La Asamblea General de las Naciones Unidas adoptó la Resolución 46/182 para fortalecer la coordinación internacional en la asistencia humanitaria de emergencia.</a:t>
            </a:r>
            <a:endParaRPr dirty="0"/>
          </a:p>
        </p:txBody>
      </p:sp>
      <p:pic>
        <p:nvPicPr>
          <p:cNvPr id="19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9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s-ES" dirty="0"/>
              <a:t>El Convenio de </a:t>
            </a:r>
            <a:r>
              <a:rPr dirty="0"/>
              <a:t>Tampere</a:t>
            </a:r>
          </a:p>
        </p:txBody>
      </p:sp>
      <p:sp>
        <p:nvSpPr>
          <p:cNvPr id="199" name="Evolu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err="1"/>
              <a:t>Evol</a:t>
            </a:r>
            <a:r>
              <a:rPr lang="es-ES" dirty="0" err="1"/>
              <a:t>ución</a:t>
            </a:r>
            <a:endParaRPr dirty="0"/>
          </a:p>
        </p:txBody>
      </p:sp>
      <p:sp>
        <p:nvSpPr>
          <p:cNvPr id="200" name="Tampere Convention was concluded in 1998…"/>
          <p:cNvSpPr txBox="1">
            <a:spLocks noGrp="1"/>
          </p:cNvSpPr>
          <p:nvPr>
            <p:ph type="body" idx="1"/>
          </p:nvPr>
        </p:nvSpPr>
        <p:spPr>
          <a:prstGeom prst="rect">
            <a:avLst/>
          </a:prstGeom>
        </p:spPr>
        <p:txBody>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El Convenio de </a:t>
            </a:r>
            <a:r>
              <a:rPr lang="es-ES" dirty="0" err="1"/>
              <a:t>Tampere</a:t>
            </a:r>
            <a:r>
              <a:rPr lang="es-ES" dirty="0"/>
              <a:t> se suscribió en 1998.</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Entró en vigor el 8 de enero de 2005.</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En la actualidad cuenta con 60 signatarios, y 49 países que lo han ratificado</a:t>
            </a:r>
            <a:r>
              <a:rPr dirty="0"/>
              <a:t>.  </a:t>
            </a:r>
            <a:endParaRPr lang="en-US" dirty="0"/>
          </a:p>
          <a:p>
            <a:pPr marL="1117600" lvl="1"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US" altLang="zh-CN" sz="3600" b="1" dirty="0"/>
              <a:t>Firma:</a:t>
            </a:r>
            <a:r>
              <a:rPr lang="es-ES" altLang="zh-CN" sz="3600" dirty="0"/>
              <a:t> no establece un consentimiento vinculante sino que es un medio de autentificación y expresión de la voluntad del Estado signatario por continuar el proceso de elaboración del tratado.</a:t>
            </a:r>
            <a:endParaRPr lang="en-US" altLang="zh-CN" sz="3600" dirty="0"/>
          </a:p>
          <a:p>
            <a:pPr marL="1117600" lvl="1"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US" altLang="zh-CN" sz="3600" b="1" dirty="0" err="1"/>
              <a:t>Ratificación</a:t>
            </a:r>
            <a:r>
              <a:rPr lang="en-US" altLang="zh-CN" sz="3600" b="1" dirty="0"/>
              <a:t>:</a:t>
            </a:r>
            <a:r>
              <a:rPr lang="zh-CN" altLang="en-US" sz="3600" b="1" dirty="0"/>
              <a:t> </a:t>
            </a:r>
            <a:r>
              <a:rPr lang="es-ES" sz="3600" dirty="0"/>
              <a:t>define la ley internacional por la cual un Estado indica su consentimiento a quedar vinculado a un tratado</a:t>
            </a:r>
            <a:r>
              <a:rPr lang="en-US" altLang="zh-CN" sz="3600" dirty="0"/>
              <a:t>.</a:t>
            </a:r>
          </a:p>
          <a:p>
            <a:pPr marL="1727200" lvl="2"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altLang="zh-CN" dirty="0"/>
              <a:t>Aprobación del tratado a nivel nacional y adopción de la legislación necesaria para dar efecto nacional al tratado.</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Más países de varias regiones trabajan en la ratificación de este tratado.</a:t>
            </a:r>
            <a:endParaRPr dirty="0"/>
          </a:p>
        </p:txBody>
      </p:sp>
      <p:pic>
        <p:nvPicPr>
          <p:cNvPr id="201"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02"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s-ES" dirty="0"/>
              <a:t>El Convenio de </a:t>
            </a:r>
            <a:r>
              <a:rPr dirty="0"/>
              <a:t>Tampere</a:t>
            </a:r>
          </a:p>
        </p:txBody>
      </p:sp>
      <p:sp>
        <p:nvSpPr>
          <p:cNvPr id="205" name="Evolu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err="1"/>
              <a:t>Evol</a:t>
            </a:r>
            <a:r>
              <a:rPr lang="es-ES" dirty="0" err="1"/>
              <a:t>ución</a:t>
            </a:r>
            <a:endParaRPr dirty="0"/>
          </a:p>
        </p:txBody>
      </p:sp>
      <p:sp>
        <p:nvSpPr>
          <p:cNvPr id="206" name="Provides the legal framework for the use of telecommunications in international humanitarian assistance…"/>
          <p:cNvSpPr txBox="1">
            <a:spLocks noGrp="1"/>
          </p:cNvSpPr>
          <p:nvPr>
            <p:ph type="body" sz="half" idx="1"/>
          </p:nvPr>
        </p:nvSpPr>
        <p:spPr>
          <a:xfrm>
            <a:off x="1206500" y="4248504"/>
            <a:ext cx="21971000" cy="5988879"/>
          </a:xfrm>
          <a:prstGeom prst="rect">
            <a:avLst/>
          </a:prstGeom>
        </p:spPr>
        <p:txBody>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Proporciona un marco jurídico para la utilización de las telecomunicaciones en la asistencia humanitaria internacional.</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Reduce los obstáculos de reglamentación.</a:t>
            </a:r>
            <a:endParaRPr dirty="0"/>
          </a:p>
          <a:p>
            <a:pPr marL="508000" indent="-508000" algn="just" defTabSz="825500">
              <a:lnSpc>
                <a:spcPct val="100000"/>
              </a:lnSpc>
              <a:spcBef>
                <a:spcPts val="1900"/>
              </a:spcBef>
              <a:defRPr sz="3500">
                <a:solidFill>
                  <a:schemeClr val="accent1"/>
                </a:solidFill>
                <a:latin typeface="Avenir Book"/>
                <a:ea typeface="Avenir Book"/>
                <a:cs typeface="Avenir Book"/>
                <a:sym typeface="Avenir Book"/>
              </a:defRPr>
            </a:pPr>
            <a:r>
              <a:rPr lang="es-ES" dirty="0"/>
              <a:t>Protege plenamente los intereses de los Estados que piden y reciben asistencia internacional. El Gobierno del país anfitrión conserva el derecho de supervisar y gestionar la asistencia internacional.</a:t>
            </a:r>
            <a:endParaRPr sz="3500" dirty="0">
              <a:solidFill>
                <a:schemeClr val="accent1"/>
              </a:solidFill>
              <a:latin typeface="Avenir Book"/>
            </a:endParaRP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s-ES" dirty="0"/>
              <a:t>El Convenio prevé el establecimiento de acuerdos bilaterales entre los proveedores de asistencia y el Estado solicitante y beneficiario. </a:t>
            </a:r>
            <a:endParaRPr lang="en-GB" dirty="0"/>
          </a:p>
        </p:txBody>
      </p:sp>
      <p:pic>
        <p:nvPicPr>
          <p:cNvPr id="207"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08"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lang="es-ES" dirty="0"/>
              <a:t>El Convenio de </a:t>
            </a:r>
            <a:r>
              <a:rPr dirty="0"/>
              <a:t>Tampere</a:t>
            </a:r>
          </a:p>
        </p:txBody>
      </p:sp>
      <p:sp>
        <p:nvSpPr>
          <p:cNvPr id="211" name="Basic principl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s-ES" dirty="0"/>
              <a:t>Principios básicos</a:t>
            </a:r>
            <a:endParaRPr dirty="0"/>
          </a:p>
        </p:txBody>
      </p:sp>
      <p:sp>
        <p:nvSpPr>
          <p:cNvPr id="212" name="This Convention is based on the following basic principles:…"/>
          <p:cNvSpPr txBox="1">
            <a:spLocks noGrp="1"/>
          </p:cNvSpPr>
          <p:nvPr>
            <p:ph type="body" idx="1"/>
          </p:nvPr>
        </p:nvSpPr>
        <p:spPr>
          <a:xfrm>
            <a:off x="1206500" y="3307741"/>
            <a:ext cx="21971000" cy="8256012"/>
          </a:xfrm>
          <a:prstGeom prst="rect">
            <a:avLst/>
          </a:prstGeom>
        </p:spPr>
        <p:txBody>
          <a:bodyPr>
            <a:normAutofit fontScale="92500" lnSpcReduction="20000"/>
          </a:bodyPr>
          <a:lstStyle/>
          <a:p>
            <a:pPr marL="0" indent="0" defTabSz="676909">
              <a:lnSpc>
                <a:spcPct val="81000"/>
              </a:lnSpc>
              <a:spcBef>
                <a:spcPts val="0"/>
              </a:spcBef>
              <a:buSzTx/>
              <a:buNone/>
              <a:defRPr sz="3443">
                <a:latin typeface="Avenir Book"/>
                <a:ea typeface="Avenir Book"/>
                <a:cs typeface="Avenir Book"/>
                <a:sym typeface="Avenir Book"/>
              </a:defRPr>
            </a:pPr>
            <a:endParaRPr dirty="0"/>
          </a:p>
          <a:p>
            <a:pPr marL="0" indent="0" defTabSz="676909">
              <a:lnSpc>
                <a:spcPct val="114000"/>
              </a:lnSpc>
              <a:spcBef>
                <a:spcPts val="0"/>
              </a:spcBef>
              <a:buSzTx/>
              <a:buNone/>
              <a:defRPr sz="3443">
                <a:latin typeface="Avenir Book"/>
                <a:ea typeface="Avenir Book"/>
                <a:cs typeface="Avenir Book"/>
                <a:sym typeface="Avenir Book"/>
              </a:defRPr>
            </a:pPr>
            <a:r>
              <a:rPr lang="es-ES" dirty="0"/>
              <a:t>El Convenio se basa en los siguientes principios básicos</a:t>
            </a:r>
            <a:r>
              <a:rPr dirty="0"/>
              <a:t>: </a:t>
            </a:r>
          </a:p>
          <a:p>
            <a:pPr marL="0" lvl="1" indent="374904"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endParaRPr lang="en-US" dirty="0"/>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r>
              <a:rPr lang="es-ES" dirty="0"/>
              <a:t>Reducir los obstáculos de reglamentación</a:t>
            </a:r>
            <a:r>
              <a:rPr dirty="0">
                <a:solidFill>
                  <a:srgbClr val="000000"/>
                </a:solidFill>
              </a:rPr>
              <a:t>:</a:t>
            </a:r>
            <a:r>
              <a:rPr lang="es-ES" dirty="0"/>
              <a:t> </a:t>
            </a:r>
            <a:r>
              <a:rPr lang="es-ES" dirty="0">
                <a:solidFill>
                  <a:schemeClr val="bg2">
                    <a:lumMod val="25000"/>
                  </a:schemeClr>
                </a:solidFill>
              </a:rPr>
              <a:t>los signatarios acuerdan reducir los obstáculos de reglamentación del tránsito de personal, equipos, materiales e información a través del territorio afectado. Las Partes en el Convenio afirman asimismo que </a:t>
            </a:r>
            <a:r>
              <a:rPr lang="es-ES" dirty="0">
                <a:solidFill>
                  <a:schemeClr val="tx1">
                    <a:lumMod val="75000"/>
                  </a:schemeClr>
                </a:solidFill>
              </a:rPr>
              <a:t>"</a:t>
            </a:r>
            <a:r>
              <a:rPr lang="es-ES" b="1" dirty="0">
                <a:solidFill>
                  <a:schemeClr val="bg2">
                    <a:lumMod val="25000"/>
                  </a:schemeClr>
                </a:solidFill>
              </a:rPr>
              <a:t>reducirán o suprimirán los obstáculos de reglamentación a la utilización de recursos de telecomunicaciones para mitigar catástrofes y realizar operaciones de socorro</a:t>
            </a:r>
            <a:r>
              <a:rPr lang="es-ES" dirty="0">
                <a:solidFill>
                  <a:schemeClr val="tx1">
                    <a:lumMod val="75000"/>
                  </a:schemeClr>
                </a:solidFill>
              </a:rPr>
              <a:t>"</a:t>
            </a:r>
            <a:r>
              <a:rPr lang="es-ES" dirty="0">
                <a:solidFill>
                  <a:schemeClr val="bg2">
                    <a:lumMod val="25000"/>
                  </a:schemeClr>
                </a:solidFill>
              </a:rPr>
              <a:t>.</a:t>
            </a:r>
            <a:endParaRPr sz="2788" dirty="0">
              <a:solidFill>
                <a:schemeClr val="bg2">
                  <a:lumMod val="25000"/>
                </a:schemeClr>
              </a:solidFill>
            </a:endParaRPr>
          </a:p>
          <a:p>
            <a:pPr marL="0" lvl="1" indent="374904" defTabSz="676909">
              <a:lnSpc>
                <a:spcPct val="114000"/>
              </a:lnSpc>
              <a:spcBef>
                <a:spcPts val="400"/>
              </a:spcBef>
              <a:buClr>
                <a:srgbClr val="44546A"/>
              </a:buClr>
              <a:buSzTx/>
              <a:buNone/>
              <a:defRPr sz="3443">
                <a:latin typeface="Avenir Book"/>
                <a:ea typeface="Avenir Book"/>
                <a:cs typeface="Avenir Book"/>
                <a:sym typeface="Avenir Book"/>
              </a:defRPr>
            </a:pPr>
            <a:endParaRPr sz="2788" dirty="0"/>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r>
              <a:rPr lang="es-ES" dirty="0"/>
              <a:t>Garantizar los privilegios, inmunidades y facilidades necesarios para el personal de socorro y las organizaciones que prestan asistencia en telecomunicaciones, </a:t>
            </a:r>
            <a:r>
              <a:rPr lang="es-ES" dirty="0">
                <a:solidFill>
                  <a:srgbClr val="000000"/>
                </a:solidFill>
              </a:rPr>
              <a:t>tales como</a:t>
            </a:r>
            <a:r>
              <a:rPr dirty="0">
                <a:solidFill>
                  <a:srgbClr val="000000"/>
                </a:solidFill>
              </a:rPr>
              <a:t>: </a:t>
            </a:r>
            <a:endParaRPr lang="en-US" dirty="0">
              <a:solidFill>
                <a:srgbClr val="000000"/>
              </a:solidFill>
            </a:endParaRPr>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endParaRPr sz="2788" dirty="0"/>
          </a:p>
          <a:p>
            <a:pPr marL="1437131" lvl="2" indent="-437387" defTabSz="676909">
              <a:lnSpc>
                <a:spcPct val="114000"/>
              </a:lnSpc>
              <a:spcBef>
                <a:spcPts val="0"/>
              </a:spcBef>
              <a:defRPr sz="3443">
                <a:latin typeface="Avenir Book"/>
                <a:ea typeface="Avenir Book"/>
                <a:cs typeface="Avenir Book"/>
                <a:sym typeface="Avenir Book"/>
              </a:defRPr>
            </a:pPr>
            <a:r>
              <a:rPr dirty="0"/>
              <a:t> </a:t>
            </a:r>
            <a:r>
              <a:rPr lang="es-ES" dirty="0"/>
              <a:t>inmunidad de arresto o detención o enjuiciamiento;</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a:t>
            </a:r>
            <a:r>
              <a:rPr lang="es-ES" dirty="0"/>
              <a:t>inmunidad de confiscación o embargo de sus materiales, equipo y bienes;</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a:t>
            </a:r>
            <a:r>
              <a:rPr lang="es-ES" dirty="0"/>
              <a:t>exoneración del pago de impuestos y de otros gravámenes (con exclusión del impuesto sobre el valor añadido);</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a:t>
            </a:r>
            <a:r>
              <a:rPr lang="en-US" dirty="0" err="1"/>
              <a:t>acceso</a:t>
            </a:r>
            <a:r>
              <a:rPr lang="en-US" dirty="0"/>
              <a:t> a </a:t>
            </a:r>
            <a:r>
              <a:rPr lang="en-US" dirty="0" err="1"/>
              <a:t>instalaciones</a:t>
            </a:r>
            <a:r>
              <a:rPr lang="en-US" dirty="0"/>
              <a:t> locales;</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a:t>
            </a:r>
            <a:r>
              <a:rPr lang="es-ES" dirty="0"/>
              <a:t>exención de requisitos para la obtención de licencias o seguimiento agilizado de solicitudes de licencia, y</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a:t>
            </a:r>
            <a:r>
              <a:rPr lang="es-ES" dirty="0"/>
              <a:t>protección de personal, equipo y materiales.</a:t>
            </a:r>
            <a:endParaRPr dirty="0"/>
          </a:p>
        </p:txBody>
      </p:sp>
      <p:pic>
        <p:nvPicPr>
          <p:cNvPr id="213"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14"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769BE840221E46A7DB18A8CFB8F226" ma:contentTypeVersion="6" ma:contentTypeDescription="Create a new document." ma:contentTypeScope="" ma:versionID="7ff532766d926365a4f200f6b078f491">
  <xsd:schema xmlns:xsd="http://www.w3.org/2001/XMLSchema" xmlns:xs="http://www.w3.org/2001/XMLSchema" xmlns:p="http://schemas.microsoft.com/office/2006/metadata/properties" xmlns:ns1="http://schemas.microsoft.com/sharepoint/v3" xmlns:ns2="c33f335d-c598-42c5-930e-ed783bf10eb7" xmlns:ns3="1aaea1ea-72e4-4374-b05e-72e2f16fb7ae" targetNamespace="http://schemas.microsoft.com/office/2006/metadata/properties" ma:root="true" ma:fieldsID="175de6c6a15160a69dc82ade5988a82f" ns1:_="" ns2:_="" ns3:_="">
    <xsd:import namespace="http://schemas.microsoft.com/sharepoint/v3"/>
    <xsd:import namespace="c33f335d-c598-42c5-930e-ed783bf10eb7"/>
    <xsd:import namespace="1aaea1ea-72e4-4374-b05e-72e2f16fb7ae"/>
    <xsd:element name="properties">
      <xsd:complexType>
        <xsd:sequence>
          <xsd:element name="documentManagement">
            <xsd:complexType>
              <xsd:all>
                <xsd:element ref="ns2:Event_x0020_Name" minOccurs="0"/>
                <xsd:element ref="ns2:Display_x0020_Name" minOccurs="0"/>
                <xsd:element ref="ns2:Langage" minOccurs="0"/>
                <xsd:element ref="ns2:Type_x0020_of_x0020_Document"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3f335d-c598-42c5-930e-ed783bf10eb7" elementFormDefault="qualified">
    <xsd:import namespace="http://schemas.microsoft.com/office/2006/documentManagement/types"/>
    <xsd:import namespace="http://schemas.microsoft.com/office/infopath/2007/PartnerControls"/>
    <xsd:element name="Event_x0020_Name" ma:index="2" nillable="true" ma:displayName="Event Name" ma:list="{6e5c2136-9c26-4275-84f6-29403907a3e4}" ma:internalName="Event_x0020_Name" ma:showField="Title">
      <xsd:simpleType>
        <xsd:restriction base="dms:Lookup"/>
      </xsd:simpleType>
    </xsd:element>
    <xsd:element name="Display_x0020_Name" ma:index="3" nillable="true" ma:displayName="Display Name" ma:internalName="Display_x0020_Name">
      <xsd:simpleType>
        <xsd:restriction base="dms:Text">
          <xsd:maxLength value="255"/>
        </xsd:restriction>
      </xsd:simpleType>
    </xsd:element>
    <xsd:element name="Langage" ma:index="4" nillable="true" ma:displayName="Langage" ma:default="en" ma:format="Dropdown" ma:internalName="Langage">
      <xsd:simpleType>
        <xsd:restriction base="dms:Choice">
          <xsd:enumeration value="en"/>
          <xsd:enumeration value="fr"/>
          <xsd:enumeration value="sp"/>
          <xsd:enumeration value="fr"/>
          <xsd:enumeration value="ru"/>
          <xsd:enumeration value="cn"/>
        </xsd:restriction>
      </xsd:simpleType>
    </xsd:element>
    <xsd:element name="Type_x0020_of_x0020_Document" ma:index="5" nillable="true" ma:displayName="Type of Document" ma:default="Presentation" ma:format="Dropdown" ma:internalName="Type_x0020_of_x0020_Document">
      <xsd:simpleType>
        <xsd:restriction base="dms:Choice">
          <xsd:enumeration value="General"/>
          <xsd:enumeration value="Presentation"/>
        </xsd:restrictio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c33f335d-c598-42c5-930e-ed783bf10eb7">Presentation</Type_x0020_of_x0020_Document>
    <Langage xmlns="c33f335d-c598-42c5-930e-ed783bf10eb7">en</Langage>
    <Event_x0020_Name xmlns="c33f335d-c598-42c5-930e-ed783bf10eb7" xsi:nil="true"/>
    <PublishingExpirationDate xmlns="http://schemas.microsoft.com/sharepoint/v3" xsi:nil="true"/>
    <Display_x0020_Name xmlns="c33f335d-c598-42c5-930e-ed783bf10eb7" xsi:nil="true"/>
    <PublishingStartDate xmlns="http://schemas.microsoft.com/sharepoint/v3" xsi:nil="true"/>
  </documentManagement>
</p:properties>
</file>

<file path=customXml/itemProps1.xml><?xml version="1.0" encoding="utf-8"?>
<ds:datastoreItem xmlns:ds="http://schemas.openxmlformats.org/officeDocument/2006/customXml" ds:itemID="{792FF78E-4F3F-4363-98DC-37AC8F566CF4}"/>
</file>

<file path=customXml/itemProps2.xml><?xml version="1.0" encoding="utf-8"?>
<ds:datastoreItem xmlns:ds="http://schemas.openxmlformats.org/officeDocument/2006/customXml" ds:itemID="{BDED079D-E4FA-4117-95D0-72078F701C76}"/>
</file>

<file path=customXml/itemProps3.xml><?xml version="1.0" encoding="utf-8"?>
<ds:datastoreItem xmlns:ds="http://schemas.openxmlformats.org/officeDocument/2006/customXml" ds:itemID="{C9E5CA3D-5896-4B59-AE22-394BB3A4B4C6}"/>
</file>

<file path=docProps/app.xml><?xml version="1.0" encoding="utf-8"?>
<Properties xmlns="http://schemas.openxmlformats.org/officeDocument/2006/extended-properties" xmlns:vt="http://schemas.openxmlformats.org/officeDocument/2006/docPropsVTypes">
  <TotalTime>193</TotalTime>
  <Words>4674</Words>
  <Application>Microsoft Office PowerPoint</Application>
  <PresentationFormat>Custom</PresentationFormat>
  <Paragraphs>401</Paragraphs>
  <Slides>24</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 Unicode MS</vt:lpstr>
      <vt:lpstr>Arial</vt:lpstr>
      <vt:lpstr>Avenir</vt:lpstr>
      <vt:lpstr>Avenir Book</vt:lpstr>
      <vt:lpstr>Avenir Heavy</vt:lpstr>
      <vt:lpstr>Avenir Roman</vt:lpstr>
      <vt:lpstr>Calibri</vt:lpstr>
      <vt:lpstr>Helvetica Neue</vt:lpstr>
      <vt:lpstr>Helvetica Neue Medium</vt:lpstr>
      <vt:lpstr>Times New Roman</vt:lpstr>
      <vt:lpstr>21_BasicWhite</vt:lpstr>
      <vt:lpstr>EL CONVENIO DE TAMPERE</vt:lpstr>
      <vt:lpstr>Unión Internacional de Telecomunicaciones (UIT)</vt:lpstr>
      <vt:lpstr>Consorcio de telecomunicaciones en situaciones de emergencia (ETC) </vt:lpstr>
      <vt:lpstr>En caso de catástrofe...</vt:lpstr>
      <vt:lpstr>El Convenio de Tampere</vt:lpstr>
      <vt:lpstr>El Convenio de Tampere</vt:lpstr>
      <vt:lpstr>El Convenio de Tampere</vt:lpstr>
      <vt:lpstr>El Convenio de Tampere</vt:lpstr>
      <vt:lpstr>El Convenio de Tampere</vt:lpstr>
      <vt:lpstr>El Convenio de Tampere</vt:lpstr>
      <vt:lpstr>El Convenio de Tampere</vt:lpstr>
      <vt:lpstr>El Convenio de Tampere</vt:lpstr>
      <vt:lpstr>El Convenio de Tampere</vt:lpstr>
      <vt:lpstr>El Convenio de Tampere</vt:lpstr>
      <vt:lpstr>El Convenio de Tampere</vt:lpstr>
      <vt:lpstr>El Convenio de Tampere</vt:lpstr>
      <vt:lpstr>El Convenio de Tampere</vt:lpstr>
      <vt:lpstr>El Convenio de Tampere</vt:lpstr>
      <vt:lpstr>PowerPoint Presentation</vt:lpstr>
      <vt:lpstr>PowerPoint Presentation</vt:lpstr>
      <vt:lpstr>Plan Nacional de Telecomunicaciones de Emergencia</vt:lpstr>
      <vt:lpstr>La Hoja de ruta del Secretario General de las Naciones Unidas para la cooperación digital</vt:lpstr>
      <vt:lpstr>Recursos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TAMPERE CONVENTION</dc:title>
  <dc:creator>SEN Ria</dc:creator>
  <cp:lastModifiedBy>Spanish</cp:lastModifiedBy>
  <cp:revision>55</cp:revision>
  <dcterms:modified xsi:type="dcterms:W3CDTF">2022-10-07T16:45:15Z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0x010100C1769BE840221E46A7DB18A8CFB8F226</vt:lpwstr>
  </property>
</Properties>
</file>